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298" r:id="rId3"/>
    <p:sldId id="258" r:id="rId4"/>
    <p:sldId id="305" r:id="rId5"/>
    <p:sldId id="256" r:id="rId6"/>
    <p:sldId id="302" r:id="rId7"/>
    <p:sldId id="304" r:id="rId8"/>
    <p:sldId id="280" r:id="rId9"/>
    <p:sldId id="297" r:id="rId10"/>
    <p:sldId id="260" r:id="rId11"/>
    <p:sldId id="262" r:id="rId12"/>
    <p:sldId id="296" r:id="rId13"/>
    <p:sldId id="266" r:id="rId14"/>
    <p:sldId id="292" r:id="rId15"/>
    <p:sldId id="282" r:id="rId16"/>
    <p:sldId id="295" r:id="rId17"/>
    <p:sldId id="303" r:id="rId18"/>
    <p:sldId id="273" r:id="rId19"/>
    <p:sldId id="281" r:id="rId20"/>
    <p:sldId id="299" r:id="rId21"/>
    <p:sldId id="275" r:id="rId22"/>
    <p:sldId id="286" r:id="rId23"/>
    <p:sldId id="306" r:id="rId24"/>
    <p:sldId id="287" r:id="rId25"/>
    <p:sldId id="300" r:id="rId26"/>
    <p:sldId id="288" r:id="rId27"/>
    <p:sldId id="289" r:id="rId28"/>
    <p:sldId id="290" r:id="rId29"/>
    <p:sldId id="293" r:id="rId30"/>
    <p:sldId id="291" r:id="rId31"/>
    <p:sldId id="307" r:id="rId32"/>
    <p:sldId id="283" r:id="rId33"/>
    <p:sldId id="301" r:id="rId34"/>
    <p:sldId id="308" r:id="rId3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סגנון ערכת נושא 1 - הדגשה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25E5076-3810-47DD-B79F-674D7AD40C01}" styleName="סגנון כהה 1 - הדגשה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סגנון בהיר 2 - הדגשה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סגנון ערכת נושא 2 - הדגשה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סגנון ערכת נושא 2 - הדגשה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/>
    <p:restoredTop sz="94919"/>
  </p:normalViewPr>
  <p:slideViewPr>
    <p:cSldViewPr snapToGrid="0">
      <p:cViewPr varScale="1">
        <p:scale>
          <a:sx n="144" d="100"/>
          <a:sy n="144" d="100"/>
        </p:scale>
        <p:origin x="1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CF1B17A-08EF-4748-B6E7-F8E8E7F6F554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FD416D1-FF59-C04D-8C35-CD4201579A2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376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נושאי ההנדסה שקשורים לפרויקט</a:t>
            </a:r>
          </a:p>
          <a:p>
            <a:pPr algn="r" rtl="1"/>
            <a:r>
              <a:rPr lang="he-IL" dirty="0"/>
              <a:t>תאכלס הפרויקט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4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הם עוד לא יודעים כלום כביכול – להסביר באופן כללי חיכוך אי איזון וטכניקות הפיצוי לקדימה. להסביר שהבקרה נסגרת </a:t>
            </a:r>
            <a:r>
              <a:rPr lang="he-IL" b="1" dirty="0"/>
              <a:t>על </a:t>
            </a:r>
            <a:r>
              <a:rPr lang="he-IL" sz="1800" b="1" dirty="0"/>
              <a:t>שני אופנים </a:t>
            </a:r>
            <a:r>
              <a:rPr lang="he-IL" dirty="0"/>
              <a:t>שונים כלומר יש ניתוק בבלוקים המתקבלים פה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16D1-FF59-C04D-8C35-CD4201579A2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6886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התוצר הסופי באופן מדויק יותר מהכותרת פרויקט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r>
              <a:rPr lang="he-IL" dirty="0"/>
              <a:t>תמצות הדרישות לפי תתי נושאים</a:t>
            </a:r>
          </a:p>
          <a:p>
            <a:endParaRPr lang="he-IL" dirty="0"/>
          </a:p>
          <a:p>
            <a:r>
              <a:rPr lang="he-IL" dirty="0"/>
              <a:t>אופן מימוש נמחק ויתואר במלואו בבלוקים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750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הסבר מילולי על פירוק העומס לשחזור </a:t>
            </a:r>
            <a:r>
              <a:rPr lang="he-IL" dirty="0" err="1"/>
              <a:t>הרזוננסים</a:t>
            </a:r>
            <a:r>
              <a:rPr lang="he-IL" dirty="0"/>
              <a:t>, דרגות חופש בתדר אופייני מביאות לרזוננס – להסביר בידיים, אנימציה לא יוצאת ברורה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646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0656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תוצאות הבקרה עבור ציר צידוד אופן ייצוב בלבד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171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דיאגרמה עם פירוט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582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776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במלל שהתוצאות השתפרו ביחד עם הטכניקות והשעבוד ולמה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416D1-FF59-C04D-8C35-CD4201579A2E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3487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A91362-D6A7-441F-12EC-BBBC1D152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79E94DA-853A-3E14-735D-E43C05384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5D2F3F9-ED4E-D52C-ADB2-FA682ABF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D4FAAC3-F9E3-ABC3-4313-15D976D7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47B7A74-0370-FE0D-DE0C-A5EA95C9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175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09A846-BD21-30F4-0E56-98BFD655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EE7220B-4776-F7AC-C2CE-91866504F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0B0D36B-6F03-FBF5-835D-DEE975A9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D5F413E-A0C0-F456-B83D-94DA7FBA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8A5721E-13DC-D1F0-2052-836CF669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708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136F940-A71E-131E-6952-D37995770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E4A1CA8-D812-413A-6947-51DFA4BE2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2BBE463-892E-0C2E-8CCA-2BD60606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750544-5F3B-21E2-B6E3-C52F9449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024162-5882-7E74-FE2F-4BB94156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277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3284CD-FF5E-74A5-262F-541060A5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B8636D7-05CE-D40C-3508-F0B11444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4B91AE9-A80E-6D8C-5538-A31D703E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78AB9C-5B52-7F7A-08A3-EE92628E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B2D67D6-C745-C075-AD78-8A4B3B3C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513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3AA406F-5A0B-F8D7-01C4-AC4430FD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EC1412B-31F6-121E-E733-6CE9ECBC7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D0F62E-1B4F-2DB8-3FE7-4B8852DC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ABB8AC4-9FAA-725F-F072-207C1E6D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A3BE882-DD44-1A2B-6491-03744EB7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036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AC4B33-86EC-3513-14C1-20C5759F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6F73EAD-AB0C-63A8-7D8C-C76A20C68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B7A8E87-859F-1AE6-DCCA-4435A98E1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6AE1A44-9E55-3B38-BD07-84D862F6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368E773-0E90-B67B-539E-29B2218E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1153B12-CCEF-25FE-F8F6-B125285E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767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FD0FB6-EE7B-F515-3600-74473F7E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4568FD9-AA70-47A0-B0E2-FBEEF871F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91E8430-1DD8-D459-6C96-EEF22455D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42F6236-7076-0B99-54D3-B7BBF239D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62D41B6-F3B0-700B-E7C8-60A9A77DF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6036581-8353-527A-1FD2-3DB7FF9E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6AF0A4F-995D-D1CE-87E2-2170C7BA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55CC528-351F-6C15-A8FC-F2999EC3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314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B357224-A9B9-27E7-242E-B33C5E72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C77F21D-245B-4E02-A534-7C67407E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7C7E2D8-134E-89B5-A3AC-C6CA63A5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79145D8-3E21-4ABD-0934-DD013B9E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9841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24641FE7-FD35-5F1F-519A-5AD090A6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F7F2A0B-804A-D1F6-CFED-C5B7B235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0135D00-9148-D5DD-D623-5DC5B4AC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636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320CBF-50A6-234B-7198-466BDD68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1217656-AC28-8A74-DCB9-C04BB5CED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A203FF6-0498-CBA9-6C9D-3CFE12215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476169F-7572-EBB1-6DA0-89B32575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BA7D721-3D30-8A95-CDAF-714CADB6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43025FA-993F-CC3E-76D5-EC443097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8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96A013-3FA8-F2A2-682D-B6E8A594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228123F-D7F4-C6D8-F739-6BE1C547D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04F9CFA-338B-1B70-3202-040D1167E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5F52F00-5258-D150-7E14-2D0B140F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6A36328-D8AA-EDC9-2DD5-3230827B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A4F8B1E-128D-8B90-A3BA-B000C9B0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761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465A7A5-E1F4-0F5D-9BC7-DE6D2B36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67DB0CF-EF93-F71A-43EB-3348A93EF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E04F528-6BAC-FCE1-291F-BB8CC3A89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6324F-17AD-CA4F-B2AC-EBE190829DE8}" type="datetimeFigureOut">
              <a:rPr lang="he-IL" smtClean="0"/>
              <a:t>כ"ה.טבת.תשפ"ג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9EA7BFA-286A-86CC-3608-441E68A56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C5DD717-BA7B-7B96-D52A-5C3878B4D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569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18" Type="http://schemas.openxmlformats.org/officeDocument/2006/relationships/image" Target="../media/image50.png"/><Relationship Id="rId3" Type="http://schemas.openxmlformats.org/officeDocument/2006/relationships/image" Target="../media/image210.png"/><Relationship Id="rId21" Type="http://schemas.openxmlformats.org/officeDocument/2006/relationships/image" Target="../media/image80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0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23" Type="http://schemas.openxmlformats.org/officeDocument/2006/relationships/image" Target="../media/image7.png"/><Relationship Id="rId10" Type="http://schemas.openxmlformats.org/officeDocument/2006/relationships/image" Target="../media/image9.png"/><Relationship Id="rId19" Type="http://schemas.openxmlformats.org/officeDocument/2006/relationships/image" Target="../media/image60.png"/><Relationship Id="rId4" Type="http://schemas.openxmlformats.org/officeDocument/2006/relationships/image" Target="../media/image38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1.png"/><Relationship Id="rId3" Type="http://schemas.openxmlformats.org/officeDocument/2006/relationships/image" Target="../media/image25.png"/><Relationship Id="rId34" Type="http://schemas.openxmlformats.org/officeDocument/2006/relationships/image" Target="../media/image28.emf"/><Relationship Id="rId25" Type="http://schemas.openxmlformats.org/officeDocument/2006/relationships/image" Target="../media/image200.png"/><Relationship Id="rId33" Type="http://schemas.openxmlformats.org/officeDocument/2006/relationships/image" Target="../media/image28.png"/><Relationship Id="rId2" Type="http://schemas.openxmlformats.org/officeDocument/2006/relationships/image" Target="../media/image1.jpe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90.png"/><Relationship Id="rId32" Type="http://schemas.openxmlformats.org/officeDocument/2006/relationships/image" Target="../media/image27.png"/><Relationship Id="rId28" Type="http://schemas.openxmlformats.org/officeDocument/2006/relationships/image" Target="../media/image6.png"/><Relationship Id="rId31" Type="http://schemas.openxmlformats.org/officeDocument/2006/relationships/image" Target="../media/image27.emf"/><Relationship Id="rId4" Type="http://schemas.openxmlformats.org/officeDocument/2006/relationships/image" Target="../media/image26.png"/><Relationship Id="rId27" Type="http://schemas.openxmlformats.org/officeDocument/2006/relationships/image" Target="../media/image220.png"/><Relationship Id="rId30" Type="http://schemas.openxmlformats.org/officeDocument/2006/relationships/image" Target="../media/image250.png"/><Relationship Id="rId35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0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.jpe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1.jpeg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4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3.png"/><Relationship Id="rId17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45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64577" y="994776"/>
            <a:ext cx="8236250" cy="712930"/>
          </a:xfrm>
        </p:spPr>
        <p:txBody>
          <a:bodyPr>
            <a:noAutofit/>
          </a:bodyPr>
          <a:lstStyle/>
          <a:p>
            <a:pPr algn="ctr"/>
            <a:r>
              <a:rPr lang="he-IL" sz="3600" dirty="0"/>
              <a:t>פיתוח סימולטור לבקרת עמדת תצפית ניידת כנגד הפרעות קרקע </a:t>
            </a:r>
            <a:r>
              <a:rPr lang="he-IL" sz="4000" dirty="0"/>
              <a:t>20-2-1-2206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5000" y="2326352"/>
            <a:ext cx="10515600" cy="5107288"/>
          </a:xfrm>
        </p:spPr>
        <p:txBody>
          <a:bodyPr/>
          <a:lstStyle/>
          <a:p>
            <a:pPr algn="r" rtl="1"/>
            <a:endParaRPr lang="he-IL" dirty="0"/>
          </a:p>
          <a:p>
            <a:pPr algn="r" rtl="1"/>
            <a:r>
              <a:rPr lang="he-IL" dirty="0">
                <a:cs typeface="+mj-cs"/>
              </a:rPr>
              <a:t>מקום ביצוע הפרויקט: אוניברסיטת תל אביב.</a:t>
            </a:r>
          </a:p>
          <a:p>
            <a:pPr algn="r" rtl="1"/>
            <a:r>
              <a:rPr lang="he-IL" dirty="0">
                <a:cs typeface="+mj-cs"/>
              </a:rPr>
              <a:t>סטודנט: - אוהד פורמן 301658852</a:t>
            </a:r>
          </a:p>
          <a:p>
            <a:pPr algn="r" rtl="1"/>
            <a:r>
              <a:rPr lang="he-IL" dirty="0">
                <a:cs typeface="+mj-cs"/>
              </a:rPr>
              <a:t>שם המנחה: ד"ר גבריאל דוידוב.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01787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1/18/23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83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31EEF126-E7D9-9681-B23A-2861D52CB24C}"/>
              </a:ext>
            </a:extLst>
          </p:cNvPr>
          <p:cNvGrpSpPr/>
          <p:nvPr/>
        </p:nvGrpSpPr>
        <p:grpSpPr>
          <a:xfrm>
            <a:off x="4418816" y="1751300"/>
            <a:ext cx="4579799" cy="1862346"/>
            <a:chOff x="4314277" y="717897"/>
            <a:chExt cx="4212622" cy="21545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תיבת טקסט 8">
                  <a:extLst>
                    <a:ext uri="{FF2B5EF4-FFF2-40B4-BE49-F238E27FC236}">
                      <a16:creationId xmlns:a16="http://schemas.microsoft.com/office/drawing/2014/main" id="{2502E97A-669B-6BD1-61BA-BCF3B0EFDAC5}"/>
                    </a:ext>
                  </a:extLst>
                </p:cNvPr>
                <p:cNvSpPr txBox="1"/>
                <p:nvPr/>
              </p:nvSpPr>
              <p:spPr>
                <a:xfrm>
                  <a:off x="4737296" y="717897"/>
                  <a:ext cx="1386252" cy="2695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𝑒𝑛𝑔𝑖𝑛𝑒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he-IL" sz="1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תיבת טקסט 8">
                  <a:extLst>
                    <a:ext uri="{FF2B5EF4-FFF2-40B4-BE49-F238E27FC236}">
                      <a16:creationId xmlns:a16="http://schemas.microsoft.com/office/drawing/2014/main" id="{2502E97A-669B-6BD1-61BA-BCF3B0EFD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296" y="717897"/>
                  <a:ext cx="1386252" cy="269504"/>
                </a:xfrm>
                <a:prstGeom prst="rect">
                  <a:avLst/>
                </a:prstGeom>
                <a:blipFill>
                  <a:blip r:embed="rId3"/>
                  <a:stretch>
                    <a:fillRect l="-1667" t="-31579" r="-8333" b="-3684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תיבת טקסט 9">
                  <a:extLst>
                    <a:ext uri="{FF2B5EF4-FFF2-40B4-BE49-F238E27FC236}">
                      <a16:creationId xmlns:a16="http://schemas.microsoft.com/office/drawing/2014/main" id="{D0E7C394-F311-4699-3ADF-67FFF0F03F2C}"/>
                    </a:ext>
                  </a:extLst>
                </p:cNvPr>
                <p:cNvSpPr txBox="1"/>
                <p:nvPr/>
              </p:nvSpPr>
              <p:spPr>
                <a:xfrm>
                  <a:off x="4314277" y="1732462"/>
                  <a:ext cx="2688235" cy="4732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f>
                          <m:f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he-I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תיבת טקסט 9">
                  <a:extLst>
                    <a:ext uri="{FF2B5EF4-FFF2-40B4-BE49-F238E27FC236}">
                      <a16:creationId xmlns:a16="http://schemas.microsoft.com/office/drawing/2014/main" id="{D0E7C394-F311-4699-3ADF-67FFF0F03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4277" y="1732462"/>
                  <a:ext cx="2688235" cy="473209"/>
                </a:xfrm>
                <a:prstGeom prst="rect">
                  <a:avLst/>
                </a:prstGeom>
                <a:blipFill>
                  <a:blip r:embed="rId4"/>
                  <a:stretch>
                    <a:fillRect t="-3030" b="-1515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תיבת טקסט 10">
                  <a:extLst>
                    <a:ext uri="{FF2B5EF4-FFF2-40B4-BE49-F238E27FC236}">
                      <a16:creationId xmlns:a16="http://schemas.microsoft.com/office/drawing/2014/main" id="{D1204AF9-874B-82C7-DECA-E3F7E31C9076}"/>
                    </a:ext>
                  </a:extLst>
                </p:cNvPr>
                <p:cNvSpPr txBox="1"/>
                <p:nvPr/>
              </p:nvSpPr>
              <p:spPr>
                <a:xfrm>
                  <a:off x="4715263" y="1135950"/>
                  <a:ext cx="1365963" cy="4732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𝐿𝑜𝑎𝑑</m:t>
                            </m:r>
                          </m:sub>
                        </m:sSub>
                        <m:f>
                          <m:f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𝐿𝑜𝑎𝑑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he-IL" sz="1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תיבת טקסט 10">
                  <a:extLst>
                    <a:ext uri="{FF2B5EF4-FFF2-40B4-BE49-F238E27FC236}">
                      <a16:creationId xmlns:a16="http://schemas.microsoft.com/office/drawing/2014/main" id="{D1204AF9-874B-82C7-DECA-E3F7E31C9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263" y="1135950"/>
                  <a:ext cx="1365963" cy="473209"/>
                </a:xfrm>
                <a:prstGeom prst="rect">
                  <a:avLst/>
                </a:prstGeom>
                <a:blipFill>
                  <a:blip r:embed="rId5"/>
                  <a:stretch>
                    <a:fillRect l="-1695" t="-2941" r="-8475" b="-117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AD70C4A1-C808-8166-A0E6-993017F4BE71}"/>
                    </a:ext>
                  </a:extLst>
                </p:cNvPr>
                <p:cNvSpPr txBox="1"/>
                <p:nvPr/>
              </p:nvSpPr>
              <p:spPr>
                <a:xfrm>
                  <a:off x="4679377" y="2218798"/>
                  <a:ext cx="3847522" cy="653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algn="l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𝑚𝑜𝑡𝑜𝑟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𝐿𝑜𝑎𝑑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𝑚𝑜𝑡𝑜𝑟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𝐿𝑜𝑎𝑑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he-IL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AD70C4A1-C808-8166-A0E6-993017F4B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9377" y="2218798"/>
                  <a:ext cx="3847522" cy="653692"/>
                </a:xfrm>
                <a:prstGeom prst="rect">
                  <a:avLst/>
                </a:prstGeom>
                <a:blipFill>
                  <a:blip r:embed="rId6"/>
                  <a:stretch>
                    <a:fillRect l="-906" t="-153333" r="-2719" b="-21555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אליפסה 28">
              <a:extLst>
                <a:ext uri="{FF2B5EF4-FFF2-40B4-BE49-F238E27FC236}">
                  <a16:creationId xmlns:a16="http://schemas.microsoft.com/office/drawing/2014/main" id="{70B4AD9B-B0DA-B210-6262-926F7B57EAC8}"/>
                </a:ext>
              </a:extLst>
            </p:cNvPr>
            <p:cNvSpPr/>
            <p:nvPr/>
          </p:nvSpPr>
          <p:spPr>
            <a:xfrm>
              <a:off x="4380826" y="796028"/>
              <a:ext cx="187426" cy="228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34" name="אליפסה 33">
              <a:extLst>
                <a:ext uri="{FF2B5EF4-FFF2-40B4-BE49-F238E27FC236}">
                  <a16:creationId xmlns:a16="http://schemas.microsoft.com/office/drawing/2014/main" id="{5FEBDFCB-3C0D-AABE-C49E-6B60D9E8F841}"/>
                </a:ext>
              </a:extLst>
            </p:cNvPr>
            <p:cNvSpPr/>
            <p:nvPr/>
          </p:nvSpPr>
          <p:spPr>
            <a:xfrm>
              <a:off x="4380826" y="2458218"/>
              <a:ext cx="187426" cy="2280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35" name="אליפסה 34">
              <a:extLst>
                <a:ext uri="{FF2B5EF4-FFF2-40B4-BE49-F238E27FC236}">
                  <a16:creationId xmlns:a16="http://schemas.microsoft.com/office/drawing/2014/main" id="{E939BA31-E112-645D-586E-7D87136A2A33}"/>
                </a:ext>
              </a:extLst>
            </p:cNvPr>
            <p:cNvSpPr/>
            <p:nvPr/>
          </p:nvSpPr>
          <p:spPr>
            <a:xfrm>
              <a:off x="4380826" y="1353210"/>
              <a:ext cx="187426" cy="22800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 dirty="0"/>
            </a:p>
          </p:txBody>
        </p:sp>
        <p:sp>
          <p:nvSpPr>
            <p:cNvPr id="36" name="אליפסה 35">
              <a:extLst>
                <a:ext uri="{FF2B5EF4-FFF2-40B4-BE49-F238E27FC236}">
                  <a16:creationId xmlns:a16="http://schemas.microsoft.com/office/drawing/2014/main" id="{2BEE4387-E927-7F31-194C-06231ED96411}"/>
                </a:ext>
              </a:extLst>
            </p:cNvPr>
            <p:cNvSpPr/>
            <p:nvPr/>
          </p:nvSpPr>
          <p:spPr>
            <a:xfrm>
              <a:off x="4382260" y="1905714"/>
              <a:ext cx="187426" cy="228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 dirty="0"/>
            </a:p>
          </p:txBody>
        </p:sp>
      </p:grp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7B3FB980-E39E-BDDE-56FC-D41FA9A6145C}"/>
              </a:ext>
            </a:extLst>
          </p:cNvPr>
          <p:cNvGrpSpPr/>
          <p:nvPr/>
        </p:nvGrpSpPr>
        <p:grpSpPr>
          <a:xfrm>
            <a:off x="3142281" y="4311562"/>
            <a:ext cx="5996085" cy="2422381"/>
            <a:chOff x="-23169" y="2963028"/>
            <a:chExt cx="12657959" cy="3656643"/>
          </a:xfrm>
        </p:grpSpPr>
        <p:grpSp>
          <p:nvGrpSpPr>
            <p:cNvPr id="38" name="קבוצה 37">
              <a:extLst>
                <a:ext uri="{FF2B5EF4-FFF2-40B4-BE49-F238E27FC236}">
                  <a16:creationId xmlns:a16="http://schemas.microsoft.com/office/drawing/2014/main" id="{BE6446D0-D7C2-024C-77C6-E4081C3BDEDD}"/>
                </a:ext>
              </a:extLst>
            </p:cNvPr>
            <p:cNvGrpSpPr/>
            <p:nvPr/>
          </p:nvGrpSpPr>
          <p:grpSpPr>
            <a:xfrm>
              <a:off x="220658" y="2963028"/>
              <a:ext cx="11871979" cy="3656643"/>
              <a:chOff x="170753" y="3070671"/>
              <a:chExt cx="11921962" cy="3435379"/>
            </a:xfrm>
          </p:grpSpPr>
          <p:pic>
            <p:nvPicPr>
              <p:cNvPr id="8" name="תמונה 7">
                <a:extLst>
                  <a:ext uri="{FF2B5EF4-FFF2-40B4-BE49-F238E27FC236}">
                    <a16:creationId xmlns:a16="http://schemas.microsoft.com/office/drawing/2014/main" id="{8B6ED68F-A8F1-247C-59BA-33245DC95F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2976" b="25277"/>
              <a:stretch/>
            </p:blipFill>
            <p:spPr>
              <a:xfrm>
                <a:off x="170753" y="3070671"/>
                <a:ext cx="11921962" cy="343537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תיבת טקסט 13">
                    <a:extLst>
                      <a:ext uri="{FF2B5EF4-FFF2-40B4-BE49-F238E27FC236}">
                        <a16:creationId xmlns:a16="http://schemas.microsoft.com/office/drawing/2014/main" id="{383BFFC6-284D-ECC3-E4DD-1BB1DD7462FD}"/>
                      </a:ext>
                    </a:extLst>
                  </p:cNvPr>
                  <p:cNvSpPr txBox="1"/>
                  <p:nvPr/>
                </p:nvSpPr>
                <p:spPr>
                  <a:xfrm>
                    <a:off x="5985521" y="5235720"/>
                    <a:ext cx="378373" cy="5314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he-IL" dirty="0">
                      <a:highlight>
                        <a:srgbClr val="FFFF00"/>
                      </a:highlight>
                    </a:endParaRPr>
                  </a:p>
                </p:txBody>
              </p:sp>
            </mc:Choice>
            <mc:Fallback xmlns="">
              <p:sp>
                <p:nvSpPr>
                  <p:cNvPr id="14" name="תיבת טקסט 13">
                    <a:extLst>
                      <a:ext uri="{FF2B5EF4-FFF2-40B4-BE49-F238E27FC236}">
                        <a16:creationId xmlns:a16="http://schemas.microsoft.com/office/drawing/2014/main" id="{383BFFC6-284D-ECC3-E4DD-1BB1DD7462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5521" y="5235720"/>
                    <a:ext cx="378373" cy="53145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6452" r="-200000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תיבת טקסט 14">
                    <a:extLst>
                      <a:ext uri="{FF2B5EF4-FFF2-40B4-BE49-F238E27FC236}">
                        <a16:creationId xmlns:a16="http://schemas.microsoft.com/office/drawing/2014/main" id="{EF5A9038-4EEE-DD11-C28E-22CD71972091}"/>
                      </a:ext>
                    </a:extLst>
                  </p:cNvPr>
                  <p:cNvSpPr txBox="1"/>
                  <p:nvPr/>
                </p:nvSpPr>
                <p:spPr>
                  <a:xfrm>
                    <a:off x="6095999" y="3322321"/>
                    <a:ext cx="378373" cy="5314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he-IL" dirty="0">
                      <a:highlight>
                        <a:srgbClr val="FFFF00"/>
                      </a:highlight>
                    </a:endParaRPr>
                  </a:p>
                </p:txBody>
              </p:sp>
            </mc:Choice>
            <mc:Fallback xmlns="">
              <p:sp>
                <p:nvSpPr>
                  <p:cNvPr id="15" name="תיבת טקסט 14">
                    <a:extLst>
                      <a:ext uri="{FF2B5EF4-FFF2-40B4-BE49-F238E27FC236}">
                        <a16:creationId xmlns:a16="http://schemas.microsoft.com/office/drawing/2014/main" id="{EF5A9038-4EEE-DD11-C28E-22CD719720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5999" y="3322321"/>
                    <a:ext cx="378373" cy="53145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6667" r="-19333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תיבת טקסט 15">
                    <a:extLst>
                      <a:ext uri="{FF2B5EF4-FFF2-40B4-BE49-F238E27FC236}">
                        <a16:creationId xmlns:a16="http://schemas.microsoft.com/office/drawing/2014/main" id="{DFDB48EB-BB95-8549-957C-0B8D06B48777}"/>
                      </a:ext>
                    </a:extLst>
                  </p:cNvPr>
                  <p:cNvSpPr txBox="1"/>
                  <p:nvPr/>
                </p:nvSpPr>
                <p:spPr>
                  <a:xfrm>
                    <a:off x="9863590" y="3853771"/>
                    <a:ext cx="378373" cy="9469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6" name="תיבת טקסט 15">
                    <a:extLst>
                      <a:ext uri="{FF2B5EF4-FFF2-40B4-BE49-F238E27FC236}">
                        <a16:creationId xmlns:a16="http://schemas.microsoft.com/office/drawing/2014/main" id="{DFDB48EB-BB95-8549-957C-0B8D06B487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63590" y="3853771"/>
                    <a:ext cx="378373" cy="94692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667" r="-153333" b="-3704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תיבת טקסט 16">
                    <a:extLst>
                      <a:ext uri="{FF2B5EF4-FFF2-40B4-BE49-F238E27FC236}">
                        <a16:creationId xmlns:a16="http://schemas.microsoft.com/office/drawing/2014/main" id="{B3EEC1BC-18CA-A930-8BA9-B40FEC7C98E1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839" y="3787623"/>
                    <a:ext cx="378373" cy="9469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7" name="תיבת טקסט 16">
                    <a:extLst>
                      <a:ext uri="{FF2B5EF4-FFF2-40B4-BE49-F238E27FC236}">
                        <a16:creationId xmlns:a16="http://schemas.microsoft.com/office/drawing/2014/main" id="{B3EEC1BC-18CA-A930-8BA9-B40FEC7C9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839" y="3787623"/>
                    <a:ext cx="378373" cy="94692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667" r="-186667" b="-3774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תיבת טקסט 25">
                    <a:extLst>
                      <a:ext uri="{FF2B5EF4-FFF2-40B4-BE49-F238E27FC236}">
                        <a16:creationId xmlns:a16="http://schemas.microsoft.com/office/drawing/2014/main" id="{AC3B6A75-5EBA-1868-E91B-90CFE6919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8454" y="5257727"/>
                    <a:ext cx="378373" cy="5314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26" name="תיבת טקסט 25">
                    <a:extLst>
                      <a:ext uri="{FF2B5EF4-FFF2-40B4-BE49-F238E27FC236}">
                        <a16:creationId xmlns:a16="http://schemas.microsoft.com/office/drawing/2014/main" id="{AC3B6A75-5EBA-1868-E91B-90CFE6919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454" y="5257727"/>
                    <a:ext cx="378373" cy="53145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0000" r="-20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אליפסה 29">
                <a:extLst>
                  <a:ext uri="{FF2B5EF4-FFF2-40B4-BE49-F238E27FC236}">
                    <a16:creationId xmlns:a16="http://schemas.microsoft.com/office/drawing/2014/main" id="{CDA61D4F-EF32-98E5-9807-1C1D7DF0DCEF}"/>
                  </a:ext>
                </a:extLst>
              </p:cNvPr>
              <p:cNvSpPr/>
              <p:nvPr/>
            </p:nvSpPr>
            <p:spPr>
              <a:xfrm>
                <a:off x="1538897" y="5013642"/>
                <a:ext cx="187426" cy="32809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/>
              </a:p>
            </p:txBody>
          </p:sp>
          <p:sp>
            <p:nvSpPr>
              <p:cNvPr id="31" name="אליפסה 30">
                <a:extLst>
                  <a:ext uri="{FF2B5EF4-FFF2-40B4-BE49-F238E27FC236}">
                    <a16:creationId xmlns:a16="http://schemas.microsoft.com/office/drawing/2014/main" id="{BFB60E39-0862-7189-0679-B195C5BE5ECB}"/>
                  </a:ext>
                </a:extLst>
              </p:cNvPr>
              <p:cNvSpPr/>
              <p:nvPr/>
            </p:nvSpPr>
            <p:spPr>
              <a:xfrm>
                <a:off x="8471343" y="4788360"/>
                <a:ext cx="187426" cy="32809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/>
              </a:p>
            </p:txBody>
          </p:sp>
          <p:sp>
            <p:nvSpPr>
              <p:cNvPr id="32" name="אליפסה 31">
                <a:extLst>
                  <a:ext uri="{FF2B5EF4-FFF2-40B4-BE49-F238E27FC236}">
                    <a16:creationId xmlns:a16="http://schemas.microsoft.com/office/drawing/2014/main" id="{AD21850E-6A09-96BE-7173-210CA964CBAB}"/>
                  </a:ext>
                </a:extLst>
              </p:cNvPr>
              <p:cNvSpPr/>
              <p:nvPr/>
            </p:nvSpPr>
            <p:spPr>
              <a:xfrm>
                <a:off x="8471343" y="5177688"/>
                <a:ext cx="187426" cy="32809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 dirty="0"/>
              </a:p>
            </p:txBody>
          </p:sp>
          <p:sp>
            <p:nvSpPr>
              <p:cNvPr id="33" name="אליפסה 32">
                <a:extLst>
                  <a:ext uri="{FF2B5EF4-FFF2-40B4-BE49-F238E27FC236}">
                    <a16:creationId xmlns:a16="http://schemas.microsoft.com/office/drawing/2014/main" id="{18A8BDA6-2AF6-47C0-F063-ED22AA1DED9B}"/>
                  </a:ext>
                </a:extLst>
              </p:cNvPr>
              <p:cNvSpPr/>
              <p:nvPr/>
            </p:nvSpPr>
            <p:spPr>
              <a:xfrm>
                <a:off x="2815904" y="5052016"/>
                <a:ext cx="187426" cy="32809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2FB7BB9D-BC01-296A-03E9-6626C0546B8E}"/>
                    </a:ext>
                  </a:extLst>
                </p:cNvPr>
                <p:cNvSpPr txBox="1"/>
                <p:nvPr/>
              </p:nvSpPr>
              <p:spPr>
                <a:xfrm>
                  <a:off x="1716787" y="4211130"/>
                  <a:ext cx="609600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</m:oMath>
                    </m:oMathPara>
                  </a14:m>
                  <a:endParaRPr lang="he-IL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2FB7BB9D-BC01-296A-03E9-6626C0546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787" y="4211130"/>
                  <a:ext cx="6096000" cy="369331"/>
                </a:xfrm>
                <a:prstGeom prst="rect">
                  <a:avLst/>
                </a:prstGeom>
                <a:blipFill>
                  <a:blip r:embed="rId13"/>
                  <a:stretch>
                    <a:fillRect t="-10000" b="-9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תיבת טקסט 44">
                  <a:extLst>
                    <a:ext uri="{FF2B5EF4-FFF2-40B4-BE49-F238E27FC236}">
                      <a16:creationId xmlns:a16="http://schemas.microsoft.com/office/drawing/2014/main" id="{048FD079-4FC8-053A-B13A-0BBD1659A2E6}"/>
                    </a:ext>
                  </a:extLst>
                </p:cNvPr>
                <p:cNvSpPr txBox="1"/>
                <p:nvPr/>
              </p:nvSpPr>
              <p:spPr>
                <a:xfrm>
                  <a:off x="11261648" y="4329690"/>
                  <a:ext cx="13731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𝐿𝑜𝑎𝑑</m:t>
                            </m:r>
                          </m:sub>
                        </m:sSub>
                      </m:oMath>
                    </m:oMathPara>
                  </a14:m>
                  <a:endParaRPr lang="he-IL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45" name="תיבת טקסט 44">
                  <a:extLst>
                    <a:ext uri="{FF2B5EF4-FFF2-40B4-BE49-F238E27FC236}">
                      <a16:creationId xmlns:a16="http://schemas.microsoft.com/office/drawing/2014/main" id="{048FD079-4FC8-053A-B13A-0BBD1659A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1648" y="4329690"/>
                  <a:ext cx="1373142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0000" r="-32692" b="-9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תיבת טקסט 45">
                  <a:extLst>
                    <a:ext uri="{FF2B5EF4-FFF2-40B4-BE49-F238E27FC236}">
                      <a16:creationId xmlns:a16="http://schemas.microsoft.com/office/drawing/2014/main" id="{15045522-892E-9223-E8CE-A8DFE8954BD0}"/>
                    </a:ext>
                  </a:extLst>
                </p:cNvPr>
                <p:cNvSpPr txBox="1"/>
                <p:nvPr/>
              </p:nvSpPr>
              <p:spPr>
                <a:xfrm>
                  <a:off x="-23169" y="4154642"/>
                  <a:ext cx="902141" cy="6689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𝑒𝑛𝑔𝑖𝑛𝑒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  <a:highlight>
                      <a:srgbClr val="FFFF00"/>
                    </a:highlight>
                    <a:ea typeface="Cambria Math" panose="02040503050406030204" pitchFamily="18" charset="0"/>
                  </a:endParaRPr>
                </a:p>
                <a:p>
                  <a:pPr marL="0" algn="l" defTabSz="914400" rtl="0" eaLnBrk="1" latinLnBrk="0" hangingPunct="1"/>
                  <a:endParaRPr lang="he-IL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46" name="תיבת טקסט 45">
                  <a:extLst>
                    <a:ext uri="{FF2B5EF4-FFF2-40B4-BE49-F238E27FC236}">
                      <a16:creationId xmlns:a16="http://schemas.microsoft.com/office/drawing/2014/main" id="{15045522-892E-9223-E8CE-A8DFE8954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169" y="4154642"/>
                  <a:ext cx="902141" cy="668901"/>
                </a:xfrm>
                <a:prstGeom prst="rect">
                  <a:avLst/>
                </a:prstGeom>
                <a:blipFill>
                  <a:blip r:embed="rId15"/>
                  <a:stretch>
                    <a:fillRect l="-11765" r="-91176" b="-694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1EDA31F7-68BF-F20E-A769-56D36B829F8E}"/>
              </a:ext>
            </a:extLst>
          </p:cNvPr>
          <p:cNvGrpSpPr/>
          <p:nvPr/>
        </p:nvGrpSpPr>
        <p:grpSpPr>
          <a:xfrm>
            <a:off x="490634" y="2062352"/>
            <a:ext cx="3555753" cy="605412"/>
            <a:chOff x="41785" y="2362345"/>
            <a:chExt cx="7084970" cy="1542589"/>
          </a:xfrm>
        </p:grpSpPr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BEF4A8DE-ED2E-EF04-11A3-6C6A30ECFC99}"/>
                </a:ext>
              </a:extLst>
            </p:cNvPr>
            <p:cNvGrpSpPr/>
            <p:nvPr/>
          </p:nvGrpSpPr>
          <p:grpSpPr>
            <a:xfrm>
              <a:off x="2255211" y="2496547"/>
              <a:ext cx="1545018" cy="1408387"/>
              <a:chOff x="4035973" y="2942896"/>
              <a:chExt cx="1545018" cy="1408387"/>
            </a:xfrm>
          </p:grpSpPr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2749430B-3623-6733-FAF4-EF31B934A6AE}"/>
                  </a:ext>
                </a:extLst>
              </p:cNvPr>
              <p:cNvSpPr/>
              <p:nvPr/>
            </p:nvSpPr>
            <p:spPr>
              <a:xfrm>
                <a:off x="4035973" y="2942896"/>
                <a:ext cx="761999" cy="1408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r>
                  <a:rPr lang="en-US" sz="1600" dirty="0"/>
                  <a:t>Kv</a:t>
                </a:r>
                <a:endParaRPr lang="he-IL" dirty="0"/>
              </a:p>
            </p:txBody>
          </p:sp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24C7B161-3B47-BA06-5776-A779538ECC1C}"/>
                  </a:ext>
                </a:extLst>
              </p:cNvPr>
              <p:cNvSpPr/>
              <p:nvPr/>
            </p:nvSpPr>
            <p:spPr>
              <a:xfrm>
                <a:off x="4832129" y="2942896"/>
                <a:ext cx="748862" cy="1408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r>
                  <a:rPr lang="en-US" sz="1400" dirty="0"/>
                  <a:t>Kk</a:t>
                </a:r>
                <a:endParaRPr lang="he-IL" dirty="0"/>
              </a:p>
            </p:txBody>
          </p:sp>
        </p:grpSp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7B8F9CFD-00A9-0AE1-E671-C26F4C278091}"/>
                </a:ext>
              </a:extLst>
            </p:cNvPr>
            <p:cNvSpPr/>
            <p:nvPr/>
          </p:nvSpPr>
          <p:spPr>
            <a:xfrm>
              <a:off x="41785" y="2463169"/>
              <a:ext cx="1036270" cy="14083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r>
                <a:rPr lang="en-US" dirty="0"/>
                <a:t>JM</a:t>
              </a:r>
              <a:endParaRPr lang="he-IL" dirty="0"/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C42DAB4A-540B-DF2A-BE70-59741A8005E1}"/>
                </a:ext>
              </a:extLst>
            </p:cNvPr>
            <p:cNvSpPr/>
            <p:nvPr/>
          </p:nvSpPr>
          <p:spPr>
            <a:xfrm>
              <a:off x="6364756" y="2436047"/>
              <a:ext cx="761999" cy="14083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r>
                <a:rPr lang="en-US" dirty="0"/>
                <a:t>JL</a:t>
              </a:r>
              <a:endParaRPr lang="he-IL" dirty="0"/>
            </a:p>
          </p:txBody>
        </p:sp>
        <p:sp>
          <p:nvSpPr>
            <p:cNvPr id="18" name="מלבן מעוגל 17">
              <a:extLst>
                <a:ext uri="{FF2B5EF4-FFF2-40B4-BE49-F238E27FC236}">
                  <a16:creationId xmlns:a16="http://schemas.microsoft.com/office/drawing/2014/main" id="{1137AFF3-D52B-6F74-B25B-79C9EFA19506}"/>
                </a:ext>
              </a:extLst>
            </p:cNvPr>
            <p:cNvSpPr/>
            <p:nvPr/>
          </p:nvSpPr>
          <p:spPr>
            <a:xfrm>
              <a:off x="1099075" y="3008927"/>
              <a:ext cx="1135114" cy="2837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מלבן מעוגל 18">
              <a:extLst>
                <a:ext uri="{FF2B5EF4-FFF2-40B4-BE49-F238E27FC236}">
                  <a16:creationId xmlns:a16="http://schemas.microsoft.com/office/drawing/2014/main" id="{89F85B22-FEE2-03E1-A450-02921710C5D0}"/>
                </a:ext>
              </a:extLst>
            </p:cNvPr>
            <p:cNvSpPr/>
            <p:nvPr/>
          </p:nvSpPr>
          <p:spPr>
            <a:xfrm>
              <a:off x="3800231" y="2980024"/>
              <a:ext cx="1135114" cy="2837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20" name="מלבן מעוגל 19">
              <a:extLst>
                <a:ext uri="{FF2B5EF4-FFF2-40B4-BE49-F238E27FC236}">
                  <a16:creationId xmlns:a16="http://schemas.microsoft.com/office/drawing/2014/main" id="{E7677897-1802-81F7-FBA3-5F8249DF3444}"/>
                </a:ext>
              </a:extLst>
            </p:cNvPr>
            <p:cNvSpPr/>
            <p:nvPr/>
          </p:nvSpPr>
          <p:spPr>
            <a:xfrm>
              <a:off x="5145557" y="2977396"/>
              <a:ext cx="1219200" cy="2837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תיבת טקסט 20">
                  <a:extLst>
                    <a:ext uri="{FF2B5EF4-FFF2-40B4-BE49-F238E27FC236}">
                      <a16:creationId xmlns:a16="http://schemas.microsoft.com/office/drawing/2014/main" id="{8D4B42D4-7893-5B0B-5479-7A0036A961AD}"/>
                    </a:ext>
                  </a:extLst>
                </p:cNvPr>
                <p:cNvSpPr txBox="1"/>
                <p:nvPr/>
              </p:nvSpPr>
              <p:spPr>
                <a:xfrm>
                  <a:off x="4841759" y="2575391"/>
                  <a:ext cx="4657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21" name="תיבת טקסט 20">
                  <a:extLst>
                    <a:ext uri="{FF2B5EF4-FFF2-40B4-BE49-F238E27FC236}">
                      <a16:creationId xmlns:a16="http://schemas.microsoft.com/office/drawing/2014/main" id="{C055FF8C-1D7C-0A44-CD0A-D336304E8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759" y="2575391"/>
                  <a:ext cx="46570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4286" t="-27273" r="-42857" b="-5454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חץ מעגלי 21">
              <a:extLst>
                <a:ext uri="{FF2B5EF4-FFF2-40B4-BE49-F238E27FC236}">
                  <a16:creationId xmlns:a16="http://schemas.microsoft.com/office/drawing/2014/main" id="{3AF6697A-630F-6C64-E2E5-C93EB154521B}"/>
                </a:ext>
              </a:extLst>
            </p:cNvPr>
            <p:cNvSpPr/>
            <p:nvPr/>
          </p:nvSpPr>
          <p:spPr>
            <a:xfrm>
              <a:off x="1453798" y="2376165"/>
              <a:ext cx="420414" cy="120246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4863277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3" name="חץ מעגלי 22">
              <a:extLst>
                <a:ext uri="{FF2B5EF4-FFF2-40B4-BE49-F238E27FC236}">
                  <a16:creationId xmlns:a16="http://schemas.microsoft.com/office/drawing/2014/main" id="{8DF32B4B-B00D-F269-62B6-8F30812B2994}"/>
                </a:ext>
              </a:extLst>
            </p:cNvPr>
            <p:cNvSpPr/>
            <p:nvPr/>
          </p:nvSpPr>
          <p:spPr>
            <a:xfrm>
              <a:off x="4013068" y="2362345"/>
              <a:ext cx="420414" cy="120246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4863277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37E91DE7-2D56-C65B-EFBF-2030A7E90381}"/>
              </a:ext>
            </a:extLst>
          </p:cNvPr>
          <p:cNvGrpSpPr/>
          <p:nvPr/>
        </p:nvGrpSpPr>
        <p:grpSpPr>
          <a:xfrm>
            <a:off x="9080681" y="1772587"/>
            <a:ext cx="1792871" cy="1580663"/>
            <a:chOff x="7647831" y="2789761"/>
            <a:chExt cx="4228115" cy="3568999"/>
          </a:xfrm>
        </p:grpSpPr>
        <p:grpSp>
          <p:nvGrpSpPr>
            <p:cNvPr id="28" name="קבוצה 27">
              <a:extLst>
                <a:ext uri="{FF2B5EF4-FFF2-40B4-BE49-F238E27FC236}">
                  <a16:creationId xmlns:a16="http://schemas.microsoft.com/office/drawing/2014/main" id="{11F4F45C-8B28-452D-EEC6-7B04703E1F96}"/>
                </a:ext>
              </a:extLst>
            </p:cNvPr>
            <p:cNvGrpSpPr/>
            <p:nvPr/>
          </p:nvGrpSpPr>
          <p:grpSpPr>
            <a:xfrm>
              <a:off x="7647831" y="2841382"/>
              <a:ext cx="4228115" cy="3517378"/>
              <a:chOff x="8571124" y="2864150"/>
              <a:chExt cx="2778296" cy="2427780"/>
            </a:xfrm>
          </p:grpSpPr>
          <p:pic>
            <p:nvPicPr>
              <p:cNvPr id="48" name="Picture 2" descr="Design and Technology">
                <a:extLst>
                  <a:ext uri="{FF2B5EF4-FFF2-40B4-BE49-F238E27FC236}">
                    <a16:creationId xmlns:a16="http://schemas.microsoft.com/office/drawing/2014/main" id="{43C0E974-1B37-D872-B383-DA3B5DBE74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6153" y="2864150"/>
                <a:ext cx="2563267" cy="2306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חץ מעגלי 48">
                <a:extLst>
                  <a:ext uri="{FF2B5EF4-FFF2-40B4-BE49-F238E27FC236}">
                    <a16:creationId xmlns:a16="http://schemas.microsoft.com/office/drawing/2014/main" id="{CE408B4E-FD24-C264-9FC0-72D7E17B0B3C}"/>
                  </a:ext>
                </a:extLst>
              </p:cNvPr>
              <p:cNvSpPr/>
              <p:nvPr/>
            </p:nvSpPr>
            <p:spPr>
              <a:xfrm rot="18908570">
                <a:off x="9022360" y="4102960"/>
                <a:ext cx="739024" cy="878513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4863277"/>
                  <a:gd name="adj5" fmla="val 1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חץ מעגלי 49">
                <a:extLst>
                  <a:ext uri="{FF2B5EF4-FFF2-40B4-BE49-F238E27FC236}">
                    <a16:creationId xmlns:a16="http://schemas.microsoft.com/office/drawing/2014/main" id="{8D89C323-946F-F594-5996-B6971F7C2EC2}"/>
                  </a:ext>
                </a:extLst>
              </p:cNvPr>
              <p:cNvSpPr/>
              <p:nvPr/>
            </p:nvSpPr>
            <p:spPr>
              <a:xfrm rot="18908570" flipH="1">
                <a:off x="10115100" y="3235654"/>
                <a:ext cx="747063" cy="974918"/>
              </a:xfrm>
              <a:prstGeom prst="circularArrow">
                <a:avLst>
                  <a:gd name="adj1" fmla="val 12500"/>
                  <a:gd name="adj2" fmla="val 3200500"/>
                  <a:gd name="adj3" fmla="val 20457681"/>
                  <a:gd name="adj4" fmla="val 4863277"/>
                  <a:gd name="adj5" fmla="val 1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מחבר חץ ישר 50">
                <a:extLst>
                  <a:ext uri="{FF2B5EF4-FFF2-40B4-BE49-F238E27FC236}">
                    <a16:creationId xmlns:a16="http://schemas.microsoft.com/office/drawing/2014/main" id="{C79925C1-AE11-C758-D840-A5C9E789A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2786" y="4305664"/>
                <a:ext cx="1075019" cy="98626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מחבר חץ ישר 51">
                <a:extLst>
                  <a:ext uri="{FF2B5EF4-FFF2-40B4-BE49-F238E27FC236}">
                    <a16:creationId xmlns:a16="http://schemas.microsoft.com/office/drawing/2014/main" id="{7E27EE74-C4B7-6421-8001-40DB053D7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71124" y="2917482"/>
                <a:ext cx="1256592" cy="124131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תיבת טקסט 36">
                  <a:extLst>
                    <a:ext uri="{FF2B5EF4-FFF2-40B4-BE49-F238E27FC236}">
                      <a16:creationId xmlns:a16="http://schemas.microsoft.com/office/drawing/2014/main" id="{7AE0B810-4918-AFBF-505E-AFB9A03A001F}"/>
                    </a:ext>
                  </a:extLst>
                </p:cNvPr>
                <p:cNvSpPr txBox="1"/>
                <p:nvPr/>
              </p:nvSpPr>
              <p:spPr>
                <a:xfrm>
                  <a:off x="11069650" y="5889876"/>
                  <a:ext cx="7619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1" name="תיבת טקסט 40">
                  <a:extLst>
                    <a:ext uri="{FF2B5EF4-FFF2-40B4-BE49-F238E27FC236}">
                      <a16:creationId xmlns:a16="http://schemas.microsoft.com/office/drawing/2014/main" id="{6C2BFF8B-A909-E65C-AE5F-03F268249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9650" y="5889876"/>
                  <a:ext cx="761999" cy="369332"/>
                </a:xfrm>
                <a:prstGeom prst="rect">
                  <a:avLst/>
                </a:prstGeom>
                <a:blipFill>
                  <a:blip r:embed="rId18"/>
                  <a:stretch>
                    <a:fillRect t="-7407" r="-1852" b="-4074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C7C5ACB6-317D-9AE6-CCCC-F4FF2E04271A}"/>
                    </a:ext>
                  </a:extLst>
                </p:cNvPr>
                <p:cNvSpPr txBox="1"/>
                <p:nvPr/>
              </p:nvSpPr>
              <p:spPr>
                <a:xfrm>
                  <a:off x="7700201" y="2789761"/>
                  <a:ext cx="7619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BF9718AF-7397-3F4A-8CA6-69C0779B9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201" y="2789761"/>
                  <a:ext cx="761999" cy="369332"/>
                </a:xfrm>
                <a:prstGeom prst="rect">
                  <a:avLst/>
                </a:prstGeom>
                <a:blipFill>
                  <a:blip r:embed="rId19"/>
                  <a:stretch>
                    <a:fillRect t="-7407" r="-1887" b="-4074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תיבת טקסט 43">
                  <a:extLst>
                    <a:ext uri="{FF2B5EF4-FFF2-40B4-BE49-F238E27FC236}">
                      <a16:creationId xmlns:a16="http://schemas.microsoft.com/office/drawing/2014/main" id="{FAE2EAAF-419E-5F99-38D7-D09D6E442A35}"/>
                    </a:ext>
                  </a:extLst>
                </p:cNvPr>
                <p:cNvSpPr txBox="1"/>
                <p:nvPr/>
              </p:nvSpPr>
              <p:spPr>
                <a:xfrm>
                  <a:off x="8003105" y="5081045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4" name="תיבת טקסט 43">
                  <a:extLst>
                    <a:ext uri="{FF2B5EF4-FFF2-40B4-BE49-F238E27FC236}">
                      <a16:creationId xmlns:a16="http://schemas.microsoft.com/office/drawing/2014/main" id="{FAE2EAAF-419E-5F99-38D7-D09D6E442A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3105" y="5081045"/>
                  <a:ext cx="762000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14286" r="-177778" b="-17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תיבת טקסט 46">
                  <a:extLst>
                    <a:ext uri="{FF2B5EF4-FFF2-40B4-BE49-F238E27FC236}">
                      <a16:creationId xmlns:a16="http://schemas.microsoft.com/office/drawing/2014/main" id="{344D4406-F2CE-A21A-F17E-3659A58D595C}"/>
                    </a:ext>
                  </a:extLst>
                </p:cNvPr>
                <p:cNvSpPr txBox="1"/>
                <p:nvPr/>
              </p:nvSpPr>
              <p:spPr>
                <a:xfrm>
                  <a:off x="9849840" y="4316866"/>
                  <a:ext cx="7619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𝐿𝑜𝑎𝑑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5" name="תיבת טקסט 44">
                  <a:extLst>
                    <a:ext uri="{FF2B5EF4-FFF2-40B4-BE49-F238E27FC236}">
                      <a16:creationId xmlns:a16="http://schemas.microsoft.com/office/drawing/2014/main" id="{B9B0B48E-B6FF-7BDD-B007-BBFB19108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9840" y="4316866"/>
                  <a:ext cx="761999" cy="369332"/>
                </a:xfrm>
                <a:prstGeom prst="rect">
                  <a:avLst/>
                </a:prstGeom>
                <a:blipFill>
                  <a:blip r:embed="rId21"/>
                  <a:stretch>
                    <a:fillRect t="-7407" r="-22222" b="-4074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2" name="Picture 5">
            <a:extLst>
              <a:ext uri="{FF2B5EF4-FFF2-40B4-BE49-F238E27FC236}">
                <a16:creationId xmlns:a16="http://schemas.microsoft.com/office/drawing/2014/main" id="{BBD46D81-3B05-95F3-1A85-954A2022A95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" y="-10789"/>
            <a:ext cx="2925420" cy="666735"/>
          </a:xfrm>
          <a:prstGeom prst="rect">
            <a:avLst/>
          </a:prstGeom>
        </p:spPr>
      </p:pic>
      <p:sp>
        <p:nvSpPr>
          <p:cNvPr id="93" name="תיבת טקסט 92">
            <a:extLst>
              <a:ext uri="{FF2B5EF4-FFF2-40B4-BE49-F238E27FC236}">
                <a16:creationId xmlns:a16="http://schemas.microsoft.com/office/drawing/2014/main" id="{1C774889-2463-9D5D-1878-4A925611BDE4}"/>
              </a:ext>
            </a:extLst>
          </p:cNvPr>
          <p:cNvSpPr txBox="1"/>
          <p:nvPr/>
        </p:nvSpPr>
        <p:spPr>
          <a:xfrm>
            <a:off x="2132098" y="-59168"/>
            <a:ext cx="943604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 בניית הסימולטור – מודל מולקולה (דינמיקת ניוטון)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36AA1C8-A7EE-8588-597B-0527FA1DAC63}"/>
              </a:ext>
            </a:extLst>
          </p:cNvPr>
          <p:cNvSpPr txBox="1"/>
          <p:nvPr/>
        </p:nvSpPr>
        <p:spPr>
          <a:xfrm>
            <a:off x="5658646" y="861250"/>
            <a:ext cx="598817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משוואות דינמיקה של סיבוב, קשיחות וריסון</a:t>
            </a:r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פירוק העומס – רזוננסים, שרשור טורי</a:t>
            </a:r>
            <a:endParaRPr lang="en-US" sz="1600" dirty="0"/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פירוק </a:t>
            </a:r>
            <a:r>
              <a:rPr lang="he-IL" sz="1600" dirty="0">
                <a:sym typeface="Wingdings" pitchFamily="2" charset="2"/>
              </a:rPr>
              <a:t> תמסורת </a:t>
            </a:r>
            <a:r>
              <a:rPr lang="he-IL" sz="1600" dirty="0" err="1">
                <a:sym typeface="Wingdings" pitchFamily="2" charset="2"/>
              </a:rPr>
              <a:t>פלאנט</a:t>
            </a:r>
            <a:endParaRPr lang="en-US" sz="1600" dirty="0"/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FACCF82F-46A7-2574-DAFB-6563C54D7567}"/>
              </a:ext>
            </a:extLst>
          </p:cNvPr>
          <p:cNvSpPr txBox="1"/>
          <p:nvPr/>
        </p:nvSpPr>
        <p:spPr>
          <a:xfrm>
            <a:off x="5632956" y="381662"/>
            <a:ext cx="598817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פירוק המערכת המורכבת ליחידות אינרציה</a:t>
            </a:r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פירוק יחידה למניע מונע</a:t>
            </a:r>
          </a:p>
        </p:txBody>
      </p:sp>
      <p:grpSp>
        <p:nvGrpSpPr>
          <p:cNvPr id="70" name="קבוצה 69">
            <a:extLst>
              <a:ext uri="{FF2B5EF4-FFF2-40B4-BE49-F238E27FC236}">
                <a16:creationId xmlns:a16="http://schemas.microsoft.com/office/drawing/2014/main" id="{86766F20-6C3D-9ADB-56C0-BE7A38A555C3}"/>
              </a:ext>
            </a:extLst>
          </p:cNvPr>
          <p:cNvGrpSpPr/>
          <p:nvPr/>
        </p:nvGrpSpPr>
        <p:grpSpPr>
          <a:xfrm>
            <a:off x="4741136" y="4664245"/>
            <a:ext cx="3332934" cy="1305895"/>
            <a:chOff x="5102997" y="2180443"/>
            <a:chExt cx="3332934" cy="1305895"/>
          </a:xfrm>
        </p:grpSpPr>
        <p:sp>
          <p:nvSpPr>
            <p:cNvPr id="3" name="מלבן מעוגל 2">
              <a:extLst>
                <a:ext uri="{FF2B5EF4-FFF2-40B4-BE49-F238E27FC236}">
                  <a16:creationId xmlns:a16="http://schemas.microsoft.com/office/drawing/2014/main" id="{DE2A907D-F14F-23A8-A192-A6AEEE08FA67}"/>
                </a:ext>
              </a:extLst>
            </p:cNvPr>
            <p:cNvSpPr/>
            <p:nvPr/>
          </p:nvSpPr>
          <p:spPr>
            <a:xfrm rot="20163643">
              <a:off x="5102997" y="2180443"/>
              <a:ext cx="1863473" cy="42562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he-IL" dirty="0"/>
                <a:t>M2</a:t>
              </a:r>
            </a:p>
          </p:txBody>
        </p:sp>
        <p:sp>
          <p:nvSpPr>
            <p:cNvPr id="40" name="מלבן מעוגל 39">
              <a:extLst>
                <a:ext uri="{FF2B5EF4-FFF2-40B4-BE49-F238E27FC236}">
                  <a16:creationId xmlns:a16="http://schemas.microsoft.com/office/drawing/2014/main" id="{C1DFB8A7-2A71-A75C-4B50-AB73B8091C9F}"/>
                </a:ext>
              </a:extLst>
            </p:cNvPr>
            <p:cNvSpPr/>
            <p:nvPr/>
          </p:nvSpPr>
          <p:spPr>
            <a:xfrm rot="1835184">
              <a:off x="6572458" y="2254705"/>
              <a:ext cx="1863473" cy="42429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he-IL" dirty="0"/>
                <a:t>M1</a:t>
              </a:r>
            </a:p>
          </p:txBody>
        </p:sp>
        <p:sp>
          <p:nvSpPr>
            <p:cNvPr id="53" name="חץ פניית פרסה 52">
              <a:extLst>
                <a:ext uri="{FF2B5EF4-FFF2-40B4-BE49-F238E27FC236}">
                  <a16:creationId xmlns:a16="http://schemas.microsoft.com/office/drawing/2014/main" id="{82098D83-5BE2-E408-37FC-7C5E3094DBF8}"/>
                </a:ext>
              </a:extLst>
            </p:cNvPr>
            <p:cNvSpPr/>
            <p:nvPr/>
          </p:nvSpPr>
          <p:spPr>
            <a:xfrm rot="10800000">
              <a:off x="6503330" y="2455809"/>
              <a:ext cx="425134" cy="416898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תיבת טקסט 53">
                  <a:extLst>
                    <a:ext uri="{FF2B5EF4-FFF2-40B4-BE49-F238E27FC236}">
                      <a16:creationId xmlns:a16="http://schemas.microsoft.com/office/drawing/2014/main" id="{B1014C7B-A8CC-0986-4BC2-5BC7DEE6528D}"/>
                    </a:ext>
                  </a:extLst>
                </p:cNvPr>
                <p:cNvSpPr txBox="1"/>
                <p:nvPr/>
              </p:nvSpPr>
              <p:spPr>
                <a:xfrm>
                  <a:off x="6270504" y="2820002"/>
                  <a:ext cx="970026" cy="66633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endParaRPr lang="he-IL" dirty="0"/>
                </a:p>
              </p:txBody>
            </p:sp>
          </mc:Choice>
          <mc:Fallback xmlns="">
            <p:sp>
              <p:nvSpPr>
                <p:cNvPr id="54" name="תיבת טקסט 53">
                  <a:extLst>
                    <a:ext uri="{FF2B5EF4-FFF2-40B4-BE49-F238E27FC236}">
                      <a16:creationId xmlns:a16="http://schemas.microsoft.com/office/drawing/2014/main" id="{B1014C7B-A8CC-0986-4BC2-5BC7DEE65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504" y="2820002"/>
                  <a:ext cx="970026" cy="666336"/>
                </a:xfrm>
                <a:prstGeom prst="rect">
                  <a:avLst/>
                </a:prstGeom>
                <a:blipFill>
                  <a:blip r:embed="rId23"/>
                  <a:stretch>
                    <a:fillRect r="-5195" b="-1132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F293EB7E-0DD1-09A8-96CE-AF062BBD0048}"/>
              </a:ext>
            </a:extLst>
          </p:cNvPr>
          <p:cNvGrpSpPr/>
          <p:nvPr/>
        </p:nvGrpSpPr>
        <p:grpSpPr>
          <a:xfrm>
            <a:off x="6893273" y="2316113"/>
            <a:ext cx="3961495" cy="1877941"/>
            <a:chOff x="6893273" y="2316113"/>
            <a:chExt cx="3961495" cy="1877941"/>
          </a:xfrm>
        </p:grpSpPr>
        <p:grpSp>
          <p:nvGrpSpPr>
            <p:cNvPr id="78" name="קבוצה 77">
              <a:extLst>
                <a:ext uri="{FF2B5EF4-FFF2-40B4-BE49-F238E27FC236}">
                  <a16:creationId xmlns:a16="http://schemas.microsoft.com/office/drawing/2014/main" id="{79F024C0-2B20-CFD4-52F4-3AEA202CEF7F}"/>
                </a:ext>
              </a:extLst>
            </p:cNvPr>
            <p:cNvGrpSpPr/>
            <p:nvPr/>
          </p:nvGrpSpPr>
          <p:grpSpPr>
            <a:xfrm>
              <a:off x="6893273" y="2316113"/>
              <a:ext cx="3961495" cy="1877941"/>
              <a:chOff x="7804297" y="4433181"/>
              <a:chExt cx="3961495" cy="1877941"/>
            </a:xfrm>
          </p:grpSpPr>
          <p:sp>
            <p:nvSpPr>
              <p:cNvPr id="71" name="מלבן 70">
                <a:extLst>
                  <a:ext uri="{FF2B5EF4-FFF2-40B4-BE49-F238E27FC236}">
                    <a16:creationId xmlns:a16="http://schemas.microsoft.com/office/drawing/2014/main" id="{DA871D9D-30FA-019C-74E4-F30E5257496C}"/>
                  </a:ext>
                </a:extLst>
              </p:cNvPr>
              <p:cNvSpPr/>
              <p:nvPr/>
            </p:nvSpPr>
            <p:spPr>
              <a:xfrm>
                <a:off x="7804297" y="4433181"/>
                <a:ext cx="3961495" cy="18779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algn="ctr" defTabSz="914400" rtl="1" eaLnBrk="1" latinLnBrk="0" hangingPunct="1"/>
                <a:endParaRPr lang="he-IL"/>
              </a:p>
            </p:txBody>
          </p:sp>
          <p:sp>
            <p:nvSpPr>
              <p:cNvPr id="72" name="מלבן 71">
                <a:extLst>
                  <a:ext uri="{FF2B5EF4-FFF2-40B4-BE49-F238E27FC236}">
                    <a16:creationId xmlns:a16="http://schemas.microsoft.com/office/drawing/2014/main" id="{A702D14D-B451-A0D6-B280-F85FB4CA19B6}"/>
                  </a:ext>
                </a:extLst>
              </p:cNvPr>
              <p:cNvSpPr/>
              <p:nvPr/>
            </p:nvSpPr>
            <p:spPr>
              <a:xfrm>
                <a:off x="8138513" y="5135982"/>
                <a:ext cx="807553" cy="5774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r>
                  <a:rPr lang="en-US" dirty="0" err="1"/>
                  <a:t>Kv</a:t>
                </a:r>
                <a:r>
                  <a:rPr lang="en-US" dirty="0"/>
                  <a:t>, Kk</a:t>
                </a:r>
                <a:endParaRPr lang="he-IL" dirty="0"/>
              </a:p>
            </p:txBody>
          </p:sp>
          <p:sp>
            <p:nvSpPr>
              <p:cNvPr id="73" name="מלבן 72">
                <a:extLst>
                  <a:ext uri="{FF2B5EF4-FFF2-40B4-BE49-F238E27FC236}">
                    <a16:creationId xmlns:a16="http://schemas.microsoft.com/office/drawing/2014/main" id="{E69E5472-DFAD-2418-03F1-1E33CAE9C069}"/>
                  </a:ext>
                </a:extLst>
              </p:cNvPr>
              <p:cNvSpPr/>
              <p:nvPr/>
            </p:nvSpPr>
            <p:spPr>
              <a:xfrm>
                <a:off x="9472666" y="5124670"/>
                <a:ext cx="807553" cy="5945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r>
                  <a:rPr lang="en-US" dirty="0" err="1"/>
                  <a:t>Kv</a:t>
                </a:r>
                <a:r>
                  <a:rPr lang="en-US" dirty="0"/>
                  <a:t>, Kk</a:t>
                </a:r>
                <a:endParaRPr lang="he-IL" dirty="0"/>
              </a:p>
            </p:txBody>
          </p:sp>
          <p:cxnSp>
            <p:nvCxnSpPr>
              <p:cNvPr id="75" name="מחבר חץ ישר 74">
                <a:extLst>
                  <a:ext uri="{FF2B5EF4-FFF2-40B4-BE49-F238E27FC236}">
                    <a16:creationId xmlns:a16="http://schemas.microsoft.com/office/drawing/2014/main" id="{F56F63B8-90D6-7AD8-F17F-B7921EC43D1B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V="1">
                <a:off x="7804297" y="5372151"/>
                <a:ext cx="31920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מחבר חץ ישר 75">
                <a:extLst>
                  <a:ext uri="{FF2B5EF4-FFF2-40B4-BE49-F238E27FC236}">
                    <a16:creationId xmlns:a16="http://schemas.microsoft.com/office/drawing/2014/main" id="{A869C1B8-766C-1F15-100C-9B505F7D4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6066" y="5387235"/>
                <a:ext cx="4936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מלבן 79">
              <a:extLst>
                <a:ext uri="{FF2B5EF4-FFF2-40B4-BE49-F238E27FC236}">
                  <a16:creationId xmlns:a16="http://schemas.microsoft.com/office/drawing/2014/main" id="{24E442C1-35AB-58EA-398C-D40907478090}"/>
                </a:ext>
              </a:extLst>
            </p:cNvPr>
            <p:cNvSpPr/>
            <p:nvPr/>
          </p:nvSpPr>
          <p:spPr>
            <a:xfrm>
              <a:off x="9727408" y="2985977"/>
              <a:ext cx="807553" cy="6104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r>
                <a:rPr lang="he-IL" dirty="0"/>
                <a:t>...</a:t>
              </a:r>
            </a:p>
          </p:txBody>
        </p:sp>
        <p:cxnSp>
          <p:nvCxnSpPr>
            <p:cNvPr id="81" name="מחבר חץ ישר 80">
              <a:extLst>
                <a:ext uri="{FF2B5EF4-FFF2-40B4-BE49-F238E27FC236}">
                  <a16:creationId xmlns:a16="http://schemas.microsoft.com/office/drawing/2014/main" id="{9FCC2C1A-BF66-A23B-F8EB-DB89FFC6E20C}"/>
                </a:ext>
              </a:extLst>
            </p:cNvPr>
            <p:cNvCxnSpPr>
              <a:cxnSpLocks/>
            </p:cNvCxnSpPr>
            <p:nvPr/>
          </p:nvCxnSpPr>
          <p:spPr>
            <a:xfrm>
              <a:off x="9413817" y="3299529"/>
              <a:ext cx="2812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23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1177E-17 -3.33333E-6 L -0.14102 -0.3483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-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443AA25-5C1D-F506-347E-6F3F0EE39123}"/>
              </a:ext>
            </a:extLst>
          </p:cNvPr>
          <p:cNvSpPr txBox="1"/>
          <p:nvPr/>
        </p:nvSpPr>
        <p:spPr>
          <a:xfrm>
            <a:off x="-1853840" y="7777295"/>
            <a:ext cx="29849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defTabSz="914400" rtl="0" eaLnBrk="1" latinLnBrk="0" hangingPunct="1"/>
            <a:r>
              <a:rPr lang="en-US" sz="1400" dirty="0"/>
              <a:t>2.     Serial connection for full axis of the system in Elevation and Traverse 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11534B1-8498-2FC6-CF6E-6CE2BD4A54A7}"/>
              </a:ext>
            </a:extLst>
          </p:cNvPr>
          <p:cNvSpPr txBox="1"/>
          <p:nvPr/>
        </p:nvSpPr>
        <p:spPr>
          <a:xfrm>
            <a:off x="5698742" y="366936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בלוק – אבן בסיס 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C8AF3AD-8E4F-F7C9-1699-E870E1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8" t="4168" r="5694" b="4210"/>
          <a:stretch/>
        </p:blipFill>
        <p:spPr>
          <a:xfrm>
            <a:off x="7215756" y="1834421"/>
            <a:ext cx="3838113" cy="2453901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4A8C72A-DF99-5770-E498-5278A92C5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1" t="5557" r="6243" b="6026"/>
          <a:stretch/>
        </p:blipFill>
        <p:spPr>
          <a:xfrm>
            <a:off x="1131098" y="1834421"/>
            <a:ext cx="3888338" cy="245390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9D3DB37B-C2CA-8DFB-FE68-B844E3C8EB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61" t="5778" r="6302" b="3499"/>
          <a:stretch/>
        </p:blipFill>
        <p:spPr>
          <a:xfrm>
            <a:off x="1181819" y="4387785"/>
            <a:ext cx="3850342" cy="246568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7A6F509-7B20-AA50-672D-DB5E5D3D1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41" t="5014" r="7583" b="4631"/>
          <a:stretch/>
        </p:blipFill>
        <p:spPr>
          <a:xfrm>
            <a:off x="7215756" y="4367988"/>
            <a:ext cx="3794425" cy="249001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D22B218-9DDD-F709-3E80-BB624A221EA0}"/>
              </a:ext>
            </a:extLst>
          </p:cNvPr>
          <p:cNvSpPr txBox="1"/>
          <p:nvPr/>
        </p:nvSpPr>
        <p:spPr>
          <a:xfrm>
            <a:off x="3595302" y="1597748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מודלי SIMULINK  לעומת PLANTS ממדידות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E9B5BEF-F507-DA2C-108B-C0B0891007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63"/>
            <a:ext cx="2925420" cy="666735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FCA7159-4986-F9D6-AEE9-5D6642C0B6AE}"/>
              </a:ext>
            </a:extLst>
          </p:cNvPr>
          <p:cNvSpPr txBox="1"/>
          <p:nvPr/>
        </p:nvSpPr>
        <p:spPr>
          <a:xfrm>
            <a:off x="2216695" y="4534"/>
            <a:ext cx="91016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/>
              <a:t>שלבי בניית הסימולטור– סימולציות המערכת המכאנית עבור נשק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E17D9D8-3AB3-FAB9-F7BB-84098DF37923}"/>
              </a:ext>
            </a:extLst>
          </p:cNvPr>
          <p:cNvSpPr txBox="1"/>
          <p:nvPr/>
        </p:nvSpPr>
        <p:spPr>
          <a:xfrm>
            <a:off x="241449" y="4302093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בודה-תמסורת ציר צידוד אופן כוח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C9F6A9A-EB78-22AE-57C3-FF474A96F42B}"/>
              </a:ext>
            </a:extLst>
          </p:cNvPr>
          <p:cNvSpPr txBox="1"/>
          <p:nvPr/>
        </p:nvSpPr>
        <p:spPr>
          <a:xfrm>
            <a:off x="245290" y="1756770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בודה-תמסורת ציר צידוד אופן ייצוב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093C8CDC-D817-6A86-4B77-7521AF3D6BDA}"/>
              </a:ext>
            </a:extLst>
          </p:cNvPr>
          <p:cNvSpPr txBox="1"/>
          <p:nvPr/>
        </p:nvSpPr>
        <p:spPr>
          <a:xfrm>
            <a:off x="6347364" y="4288322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בודה-תמסורת ציר הגבהה אופן כוח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465DB757-CE58-0683-9277-5F99808F9740}"/>
              </a:ext>
            </a:extLst>
          </p:cNvPr>
          <p:cNvSpPr txBox="1"/>
          <p:nvPr/>
        </p:nvSpPr>
        <p:spPr>
          <a:xfrm>
            <a:off x="6347364" y="1768942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בודה-תמסורת ציר הגבהה אופן ייצוב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90AE61C-63E7-F0E1-216B-CB81782940DD}"/>
              </a:ext>
            </a:extLst>
          </p:cNvPr>
          <p:cNvSpPr txBox="1"/>
          <p:nvPr/>
        </p:nvSpPr>
        <p:spPr>
          <a:xfrm>
            <a:off x="5698742" y="558662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בלוק ראשון – מציאת פרמטרי קשיחות וריסון מתמסורת תיאורטית וכלי מטלב מתאימים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0FD1AC10-EFA8-5619-4F3F-249271C835C8}"/>
              </a:ext>
            </a:extLst>
          </p:cNvPr>
          <p:cNvSpPr txBox="1"/>
          <p:nvPr/>
        </p:nvSpPr>
        <p:spPr>
          <a:xfrm>
            <a:off x="5698742" y="759388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שרשור אבני בסיס – לפי דרגות חופש בציר </a:t>
            </a:r>
            <a:r>
              <a:rPr lang="he-IL" sz="1400" dirty="0" err="1"/>
              <a:t>ורזוננסים</a:t>
            </a:r>
            <a:endParaRPr lang="he-IL" sz="1400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EF592FFA-0767-AE7F-3A1D-CC367F17181C}"/>
              </a:ext>
            </a:extLst>
          </p:cNvPr>
          <p:cNvSpPr txBox="1"/>
          <p:nvPr/>
        </p:nvSpPr>
        <p:spPr>
          <a:xfrm>
            <a:off x="5698742" y="963983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החזרת טורק "אחורה"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D4AD90F1-CC84-FB2D-1C04-B9815B5F1A05}"/>
              </a:ext>
            </a:extLst>
          </p:cNvPr>
          <p:cNvSpPr txBox="1"/>
          <p:nvPr/>
        </p:nvSpPr>
        <p:spPr>
          <a:xfrm>
            <a:off x="5698742" y="1144798"/>
            <a:ext cx="6463862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יציאה – לפי מיקום חיישן, פונקציונליות החיישן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he-IL" sz="1400" dirty="0"/>
              <a:t>ג'יירו-ביחס לכדור הארץ, טכו – ביחס לרכיב קודם. אופן כוח וייצוב- לפי אופי החיישן בהפרעות</a:t>
            </a:r>
          </a:p>
        </p:txBody>
      </p:sp>
      <p:pic>
        <p:nvPicPr>
          <p:cNvPr id="40" name="תמונה 39">
            <a:extLst>
              <a:ext uri="{FF2B5EF4-FFF2-40B4-BE49-F238E27FC236}">
                <a16:creationId xmlns:a16="http://schemas.microsoft.com/office/drawing/2014/main" id="{202E9EFF-0C35-8189-E68A-0E3A08298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87" y="2101938"/>
            <a:ext cx="11266226" cy="4726199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9BA4C846-B633-63BD-9BE1-7CBDACAB86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2120028"/>
            <a:ext cx="12192000" cy="47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6" grpId="0"/>
      <p:bldP spid="23" grpId="0"/>
      <p:bldP spid="27" grpId="0"/>
      <p:bldP spid="28" grpId="0"/>
      <p:bldP spid="6" grpId="0"/>
      <p:bldP spid="24" grpId="0"/>
      <p:bldP spid="25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4A00BF7-AA2E-8B3D-8671-CCAEC27867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2"/>
            <a:ext cx="2925420" cy="66673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2C98860-1BC6-267F-E4D5-E8C9F3C6F628}"/>
              </a:ext>
            </a:extLst>
          </p:cNvPr>
          <p:cNvSpPr txBox="1"/>
          <p:nvPr/>
        </p:nvSpPr>
        <p:spPr>
          <a:xfrm>
            <a:off x="2504021" y="133733"/>
            <a:ext cx="91016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/>
              <a:t>שלבי בניית הסימולטור– סימולציות המערכת המכאנית</a:t>
            </a:r>
            <a:r>
              <a:rPr lang="en-US" sz="2400" dirty="0"/>
              <a:t> </a:t>
            </a:r>
            <a:r>
              <a:rPr lang="he-IL" sz="2400" dirty="0"/>
              <a:t>עבור אופטיקה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8E05233-42F3-2340-1B16-DAEC05957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" y="2035177"/>
            <a:ext cx="6973340" cy="292257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88BDAE3-FB5F-0B4A-EE4F-F0B43B28D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49" y="1965287"/>
            <a:ext cx="5596763" cy="3215621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551C65C-75B5-C26C-D3F5-85E4BB49AEC7}"/>
              </a:ext>
            </a:extLst>
          </p:cNvPr>
          <p:cNvSpPr txBox="1"/>
          <p:nvPr/>
        </p:nvSpPr>
        <p:spPr>
          <a:xfrm>
            <a:off x="5646650" y="6492072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defTabSz="914400" eaLnBrk="1" latinLnBrk="0" hangingPunct="1"/>
            <a:r>
              <a:rPr lang="he-IL" sz="1400" dirty="0"/>
              <a:t>*בוצע בפועל לאחר סיום בניית מערכת הנשק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C737A44-7B13-EDFD-1317-3A2917730D47}"/>
              </a:ext>
            </a:extLst>
          </p:cNvPr>
          <p:cNvSpPr txBox="1"/>
          <p:nvPr/>
        </p:nvSpPr>
        <p:spPr>
          <a:xfrm>
            <a:off x="5318632" y="1109704"/>
            <a:ext cx="64638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dirty="0"/>
              <a:t>שרשור מקביל לנשק</a:t>
            </a:r>
          </a:p>
        </p:txBody>
      </p:sp>
    </p:spTree>
    <p:extLst>
      <p:ext uri="{BB962C8B-B14F-4D97-AF65-F5344CB8AC3E}">
        <p14:creationId xmlns:p14="http://schemas.microsoft.com/office/powerpoint/2010/main" val="89539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5">
            <a:extLst>
              <a:ext uri="{FF2B5EF4-FFF2-40B4-BE49-F238E27FC236}">
                <a16:creationId xmlns:a16="http://schemas.microsoft.com/office/drawing/2014/main" id="{04CF1A29-413C-C9FC-96EA-A116B9D380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99"/>
            <a:ext cx="2925420" cy="666735"/>
          </a:xfrm>
          <a:prstGeom prst="rect">
            <a:avLst/>
          </a:prstGeom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46812BB7-4CEC-68BA-A7A8-5B09D9709178}"/>
              </a:ext>
            </a:extLst>
          </p:cNvPr>
          <p:cNvSpPr txBox="1"/>
          <p:nvPr/>
        </p:nvSpPr>
        <p:spPr>
          <a:xfrm>
            <a:off x="2529204" y="-10396"/>
            <a:ext cx="892628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 בניית הסימולטור – בקרה </a:t>
            </a:r>
            <a:r>
              <a:rPr lang="he-IL" sz="2000" dirty="0"/>
              <a:t>(דוגמה-ציר צידוד אופן ייצוב נשק)</a:t>
            </a:r>
            <a:endParaRPr lang="he-IL" sz="32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2BD846F-E688-E41E-1CB1-EFDEE496C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65" y="3184434"/>
            <a:ext cx="4776302" cy="3222838"/>
          </a:xfrm>
          <a:prstGeom prst="rect">
            <a:avLst/>
          </a:prstGeom>
        </p:spPr>
      </p:pic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59EA6517-457F-C66D-9B92-8A2EC4639149}"/>
              </a:ext>
            </a:extLst>
          </p:cNvPr>
          <p:cNvGrpSpPr/>
          <p:nvPr/>
        </p:nvGrpSpPr>
        <p:grpSpPr>
          <a:xfrm>
            <a:off x="3123549" y="450728"/>
            <a:ext cx="5595810" cy="2390061"/>
            <a:chOff x="241269" y="-449002"/>
            <a:chExt cx="5595810" cy="38107292"/>
          </a:xfrm>
        </p:grpSpPr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ABE3FDBC-238B-94B8-4C92-363653EBCA33}"/>
                </a:ext>
              </a:extLst>
            </p:cNvPr>
            <p:cNvSpPr txBox="1"/>
            <p:nvPr/>
          </p:nvSpPr>
          <p:spPr>
            <a:xfrm>
              <a:off x="798785" y="1835655"/>
              <a:ext cx="5038294" cy="3582263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400" dirty="0"/>
                <a:t>דרישות</a:t>
              </a:r>
            </a:p>
            <a:p>
              <a:pPr marL="285750" indent="-285750" algn="r">
                <a:buFont typeface="Wingdings" pitchFamily="2" charset="2"/>
                <a:buChar char="Ø"/>
              </a:pPr>
              <a:endParaRPr lang="en-US" sz="1400" dirty="0"/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PM &gt; 40 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GM&gt;7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he-IL" sz="1400" dirty="0" err="1"/>
                <a:t>O</a:t>
              </a:r>
              <a:r>
                <a:rPr lang="en-US" sz="1400" dirty="0"/>
                <a:t>pen loop Gain at 1[Hz] &gt; 20 dB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Bandwidth &gt; 5[Hz] , 20[Hz] for optics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Ramp ss error = 0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Overshoot</a:t>
              </a:r>
              <a:r>
                <a:rPr lang="he-IL" sz="1400" dirty="0"/>
                <a:t> </a:t>
              </a:r>
              <a:r>
                <a:rPr lang="en-US" sz="1400" dirty="0"/>
                <a:t>(step 0.05[rad/sec] 1[rad/sec] &lt; 2</a:t>
              </a:r>
              <a:r>
                <a:rPr lang="he-IL" sz="1200" dirty="0"/>
                <a:t>7</a:t>
              </a:r>
              <a:r>
                <a:rPr lang="en-US" sz="1400" dirty="0"/>
                <a:t>%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Resonance decrease by</a:t>
              </a:r>
              <a:r>
                <a:rPr lang="he-IL" sz="1400" dirty="0"/>
                <a:t> </a:t>
              </a:r>
              <a:r>
                <a:rPr lang="en-US" sz="1400" dirty="0"/>
                <a:t> a factor of 11</a:t>
              </a:r>
              <a:endParaRPr lang="he-IL" sz="1400" dirty="0"/>
            </a:p>
            <a:p>
              <a:pPr algn="l" rtl="0"/>
              <a:endParaRPr lang="he-IL" sz="1400" dirty="0"/>
            </a:p>
          </p:txBody>
        </p:sp>
        <p:sp>
          <p:nvSpPr>
            <p:cNvPr id="3" name="תיבת טקסט 2">
              <a:extLst>
                <a:ext uri="{FF2B5EF4-FFF2-40B4-BE49-F238E27FC236}">
                  <a16:creationId xmlns:a16="http://schemas.microsoft.com/office/drawing/2014/main" id="{750415CB-69A7-6C5F-955A-214B5C2F0B06}"/>
                </a:ext>
              </a:extLst>
            </p:cNvPr>
            <p:cNvSpPr txBox="1"/>
            <p:nvPr/>
          </p:nvSpPr>
          <p:spPr>
            <a:xfrm>
              <a:off x="241269" y="-449002"/>
              <a:ext cx="5038294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0" algn="l" defTabSz="914400" rtl="0" eaLnBrk="1" latinLnBrk="0" hangingPunct="1"/>
              <a:endParaRPr lang="he-IL" sz="2400" dirty="0"/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FDB196DB-09C9-B3A9-7D9A-B018DEF5D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58" t="4792" r="7817" b="3065"/>
          <a:stretch/>
        </p:blipFill>
        <p:spPr>
          <a:xfrm>
            <a:off x="8185039" y="1894608"/>
            <a:ext cx="3855313" cy="308344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784F776-50B4-27F0-854A-5F910E3456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79" t="3792" r="7710" b="4548"/>
          <a:stretch/>
        </p:blipFill>
        <p:spPr>
          <a:xfrm>
            <a:off x="4201015" y="1866036"/>
            <a:ext cx="3773795" cy="298877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76CB77E-283B-24AE-22F6-BD1261629B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94" t="3112" r="7199" b="3723"/>
          <a:stretch/>
        </p:blipFill>
        <p:spPr>
          <a:xfrm>
            <a:off x="216991" y="1722380"/>
            <a:ext cx="3773795" cy="316101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D324DA9D-7F26-ECFA-0132-F7CB6BE65C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58" t="4792" r="7817" b="3065"/>
          <a:stretch/>
        </p:blipFill>
        <p:spPr>
          <a:xfrm>
            <a:off x="899433" y="2888722"/>
            <a:ext cx="4565037" cy="3651072"/>
          </a:xfrm>
          <a:prstGeom prst="rect">
            <a:avLst/>
          </a:prstGeom>
        </p:spPr>
      </p:pic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833BB2E6-B257-7B19-916B-236BCB264E4A}"/>
              </a:ext>
            </a:extLst>
          </p:cNvPr>
          <p:cNvGrpSpPr/>
          <p:nvPr/>
        </p:nvGrpSpPr>
        <p:grpSpPr>
          <a:xfrm>
            <a:off x="3438363" y="1266880"/>
            <a:ext cx="1104848" cy="519862"/>
            <a:chOff x="3398050" y="1096388"/>
            <a:chExt cx="1104848" cy="519862"/>
          </a:xfrm>
        </p:grpSpPr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46320430-19AC-5FC8-4920-9544F73D08EC}"/>
                </a:ext>
              </a:extLst>
            </p:cNvPr>
            <p:cNvSpPr txBox="1"/>
            <p:nvPr/>
          </p:nvSpPr>
          <p:spPr>
            <a:xfrm>
              <a:off x="3398050" y="1096388"/>
              <a:ext cx="1054500" cy="15326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Notches</a:t>
              </a:r>
              <a:endParaRPr lang="he-IL" dirty="0"/>
            </a:p>
          </p:txBody>
        </p:sp>
        <p:sp>
          <p:nvSpPr>
            <p:cNvPr id="16" name="חץ ימינה 15">
              <a:extLst>
                <a:ext uri="{FF2B5EF4-FFF2-40B4-BE49-F238E27FC236}">
                  <a16:creationId xmlns:a16="http://schemas.microsoft.com/office/drawing/2014/main" id="{5873BD56-258C-C14B-06FE-6E1EC0BE6E92}"/>
                </a:ext>
              </a:extLst>
            </p:cNvPr>
            <p:cNvSpPr/>
            <p:nvPr/>
          </p:nvSpPr>
          <p:spPr>
            <a:xfrm>
              <a:off x="3567233" y="1441946"/>
              <a:ext cx="935665" cy="174304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</p:grp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211CCBFA-90B3-7167-1DB0-0F510ACCBE9E}"/>
              </a:ext>
            </a:extLst>
          </p:cNvPr>
          <p:cNvGrpSpPr/>
          <p:nvPr/>
        </p:nvGrpSpPr>
        <p:grpSpPr>
          <a:xfrm>
            <a:off x="5921454" y="1266880"/>
            <a:ext cx="3344190" cy="542652"/>
            <a:chOff x="5952023" y="1096388"/>
            <a:chExt cx="3344190" cy="542652"/>
          </a:xfrm>
        </p:grpSpPr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D3758653-2D51-316B-2F36-AC6BDE08AFC2}"/>
                </a:ext>
              </a:extLst>
            </p:cNvPr>
            <p:cNvSpPr txBox="1"/>
            <p:nvPr/>
          </p:nvSpPr>
          <p:spPr>
            <a:xfrm>
              <a:off x="5952023" y="1096388"/>
              <a:ext cx="3344190" cy="37887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PI , gain and lead - lag</a:t>
              </a:r>
              <a:endParaRPr lang="he-IL" dirty="0"/>
            </a:p>
          </p:txBody>
        </p:sp>
        <p:sp>
          <p:nvSpPr>
            <p:cNvPr id="17" name="חץ ימינה 16">
              <a:extLst>
                <a:ext uri="{FF2B5EF4-FFF2-40B4-BE49-F238E27FC236}">
                  <a16:creationId xmlns:a16="http://schemas.microsoft.com/office/drawing/2014/main" id="{53CA9F12-59DB-8B03-20DA-E2FDDA730DDE}"/>
                </a:ext>
              </a:extLst>
            </p:cNvPr>
            <p:cNvSpPr/>
            <p:nvPr/>
          </p:nvSpPr>
          <p:spPr>
            <a:xfrm>
              <a:off x="7716592" y="1464736"/>
              <a:ext cx="935665" cy="174304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708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A494675D-3BF5-FEBE-88D0-3BBE0EF11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93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074B4EE-6952-9BA4-DC0B-98B50829F150}"/>
              </a:ext>
            </a:extLst>
          </p:cNvPr>
          <p:cNvSpPr txBox="1"/>
          <p:nvPr/>
        </p:nvSpPr>
        <p:spPr>
          <a:xfrm>
            <a:off x="3101698" y="14990"/>
            <a:ext cx="69333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שלבים בבניית הסימולטור – אי-לינאריות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EEEF89D-3BC1-996D-A552-37915E9083C8}"/>
              </a:ext>
            </a:extLst>
          </p:cNvPr>
          <p:cNvSpPr txBox="1"/>
          <p:nvPr/>
        </p:nvSpPr>
        <p:spPr>
          <a:xfrm>
            <a:off x="2434205" y="751410"/>
            <a:ext cx="59881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dirty="0"/>
              <a:t>מידול אי איזון </a:t>
            </a:r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dirty="0"/>
              <a:t>מידול חיכוך קולומבי (עבודה קודמת)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0A1342C4-134D-A478-880F-7CA3107267EC}"/>
                  </a:ext>
                </a:extLst>
              </p:cNvPr>
              <p:cNvSpPr txBox="1"/>
              <p:nvPr/>
            </p:nvSpPr>
            <p:spPr>
              <a:xfrm>
                <a:off x="8291355" y="3376211"/>
                <a:ext cx="3385542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𝑢𝑛𝑏𝑎𝑙𝑙𝑎𝑛𝑐𝑒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𝑀𝐿𝐺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𝑔𝑢𝑛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𝑔𝑢𝑛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)</a:t>
                </a:r>
                <a:endParaRPr lang="he-IL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0A1342C4-134D-A478-880F-7CA31072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355" y="3376211"/>
                <a:ext cx="3385542" cy="232949"/>
              </a:xfrm>
              <a:prstGeom prst="rect">
                <a:avLst/>
              </a:prstGeom>
              <a:blipFill>
                <a:blip r:embed="rId3"/>
                <a:stretch>
                  <a:fillRect l="-1493" t="-25000" r="-3731" b="-3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C83BB767-42C7-1E67-BFBA-64EA01D547C5}"/>
                  </a:ext>
                </a:extLst>
              </p:cNvPr>
              <p:cNvSpPr txBox="1"/>
              <p:nvPr/>
            </p:nvSpPr>
            <p:spPr>
              <a:xfrm>
                <a:off x="8184506" y="3756348"/>
                <a:ext cx="3976473" cy="50969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𝑢𝑛𝑏𝑎𝑙𝑙𝑎𝑛𝑐𝑒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𝑀𝐿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𝑎𝑐𝑐𝑒𝑙𝑎𝑟𝑡𝑖𝑜𝑛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𝑑𝑖𝑠𝑡𝑢𝑟𝑏𝑎𝑛𝑐𝑒𝑠</m:t>
                          </m:r>
                          <m:r>
                            <a:rPr lang="he-IL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  <a:p>
                <a:pPr marL="0" algn="l" defTabSz="914400" rtl="0" eaLnBrk="1" latinLnBrk="0" hangingPunct="1"/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C83BB767-42C7-1E67-BFBA-64EA01D5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506" y="3756348"/>
                <a:ext cx="3976473" cy="509691"/>
              </a:xfrm>
              <a:prstGeom prst="rect">
                <a:avLst/>
              </a:prstGeom>
              <a:blipFill>
                <a:blip r:embed="rId4"/>
                <a:stretch>
                  <a:fillRect l="-3503" t="-2439" b="-292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A50C1D99-0E42-0081-CAB2-074FC81C2C58}"/>
              </a:ext>
            </a:extLst>
          </p:cNvPr>
          <p:cNvGrpSpPr/>
          <p:nvPr/>
        </p:nvGrpSpPr>
        <p:grpSpPr>
          <a:xfrm>
            <a:off x="8247786" y="1689145"/>
            <a:ext cx="2294572" cy="1401778"/>
            <a:chOff x="9817021" y="1330602"/>
            <a:chExt cx="2359439" cy="1401778"/>
          </a:xfrm>
        </p:grpSpPr>
        <p:sp>
          <p:nvSpPr>
            <p:cNvPr id="10" name="פחית 9">
              <a:extLst>
                <a:ext uri="{FF2B5EF4-FFF2-40B4-BE49-F238E27FC236}">
                  <a16:creationId xmlns:a16="http://schemas.microsoft.com/office/drawing/2014/main" id="{0DB439F4-71C8-E2AF-05B0-9C659D247490}"/>
                </a:ext>
              </a:extLst>
            </p:cNvPr>
            <p:cNvSpPr/>
            <p:nvPr/>
          </p:nvSpPr>
          <p:spPr>
            <a:xfrm rot="17780404">
              <a:off x="10858036" y="810796"/>
              <a:ext cx="277409" cy="235943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תיבת טקסט 10">
                  <a:extLst>
                    <a:ext uri="{FF2B5EF4-FFF2-40B4-BE49-F238E27FC236}">
                      <a16:creationId xmlns:a16="http://schemas.microsoft.com/office/drawing/2014/main" id="{4579007C-A678-EEFD-E84C-1F3AC6A2A7B3}"/>
                    </a:ext>
                  </a:extLst>
                </p:cNvPr>
                <p:cNvSpPr txBox="1"/>
                <p:nvPr/>
              </p:nvSpPr>
              <p:spPr>
                <a:xfrm>
                  <a:off x="10731538" y="1752407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54" name="תיבת טקסט 53">
                  <a:extLst>
                    <a:ext uri="{FF2B5EF4-FFF2-40B4-BE49-F238E27FC236}">
                      <a16:creationId xmlns:a16="http://schemas.microsoft.com/office/drawing/2014/main" id="{AD5B585C-6B82-E270-1119-D5649CFC2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1538" y="1752407"/>
                  <a:ext cx="203934" cy="369332"/>
                </a:xfrm>
                <a:prstGeom prst="rect">
                  <a:avLst/>
                </a:prstGeom>
                <a:blipFill>
                  <a:blip r:embed="rId24"/>
                  <a:stretch>
                    <a:fillRect t="-6452" r="-135294" b="-2258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מחבר חץ ישר 11">
              <a:extLst>
                <a:ext uri="{FF2B5EF4-FFF2-40B4-BE49-F238E27FC236}">
                  <a16:creationId xmlns:a16="http://schemas.microsoft.com/office/drawing/2014/main" id="{5AD7BBD6-CA91-456F-4672-253A53082330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841" y="1330602"/>
              <a:ext cx="1970679" cy="9383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תיבת טקסט 12">
                  <a:extLst>
                    <a:ext uri="{FF2B5EF4-FFF2-40B4-BE49-F238E27FC236}">
                      <a16:creationId xmlns:a16="http://schemas.microsoft.com/office/drawing/2014/main" id="{98E75A1A-425C-AD2C-704D-BF777D123F40}"/>
                    </a:ext>
                  </a:extLst>
                </p:cNvPr>
                <p:cNvSpPr txBox="1"/>
                <p:nvPr/>
              </p:nvSpPr>
              <p:spPr>
                <a:xfrm>
                  <a:off x="10935472" y="1408856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57" name="תיבת טקסט 56">
                  <a:extLst>
                    <a:ext uri="{FF2B5EF4-FFF2-40B4-BE49-F238E27FC236}">
                      <a16:creationId xmlns:a16="http://schemas.microsoft.com/office/drawing/2014/main" id="{957DE54C-3602-83F5-44D1-CEE6FD661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5472" y="1408856"/>
                  <a:ext cx="203934" cy="369332"/>
                </a:xfrm>
                <a:prstGeom prst="rect">
                  <a:avLst/>
                </a:prstGeom>
                <a:blipFill>
                  <a:blip r:embed="rId25"/>
                  <a:stretch>
                    <a:fillRect t="-3226" r="-105882" b="-2258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תיבת טקסט 13">
                  <a:extLst>
                    <a:ext uri="{FF2B5EF4-FFF2-40B4-BE49-F238E27FC236}">
                      <a16:creationId xmlns:a16="http://schemas.microsoft.com/office/drawing/2014/main" id="{276CF5D2-47AD-CC43-3938-052213F837D6}"/>
                    </a:ext>
                  </a:extLst>
                </p:cNvPr>
                <p:cNvSpPr txBox="1"/>
                <p:nvPr/>
              </p:nvSpPr>
              <p:spPr>
                <a:xfrm>
                  <a:off x="11178920" y="2340478"/>
                  <a:ext cx="203934" cy="391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𝑔𝑢𝑛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58" name="תיבת טקסט 57">
                  <a:extLst>
                    <a:ext uri="{FF2B5EF4-FFF2-40B4-BE49-F238E27FC236}">
                      <a16:creationId xmlns:a16="http://schemas.microsoft.com/office/drawing/2014/main" id="{D735DB19-EF10-BAEF-9379-26E8B3BA9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920" y="2340478"/>
                  <a:ext cx="203934" cy="391902"/>
                </a:xfrm>
                <a:prstGeom prst="rect">
                  <a:avLst/>
                </a:prstGeom>
                <a:blipFill>
                  <a:blip r:embed="rId26"/>
                  <a:stretch>
                    <a:fillRect t="-9375" r="-311765" b="-156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קשתי 14">
              <a:extLst>
                <a:ext uri="{FF2B5EF4-FFF2-40B4-BE49-F238E27FC236}">
                  <a16:creationId xmlns:a16="http://schemas.microsoft.com/office/drawing/2014/main" id="{CE6E3ACB-876E-3AF3-190D-E93F003FBF32}"/>
                </a:ext>
              </a:extLst>
            </p:cNvPr>
            <p:cNvSpPr/>
            <p:nvPr/>
          </p:nvSpPr>
          <p:spPr>
            <a:xfrm rot="12818078">
              <a:off x="11250777" y="2079955"/>
              <a:ext cx="345415" cy="607625"/>
            </a:xfrm>
            <a:prstGeom prst="arc">
              <a:avLst>
                <a:gd name="adj1" fmla="val 16021845"/>
                <a:gd name="adj2" fmla="val 1771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15FE3A67-4C41-E6AB-A9E5-4FD2607A95AC}"/>
                </a:ext>
              </a:extLst>
            </p:cNvPr>
            <p:cNvSpPr/>
            <p:nvPr/>
          </p:nvSpPr>
          <p:spPr>
            <a:xfrm rot="11179669">
              <a:off x="11714434" y="1883703"/>
              <a:ext cx="45719" cy="4573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17" name="טבעת 16">
              <a:extLst>
                <a:ext uri="{FF2B5EF4-FFF2-40B4-BE49-F238E27FC236}">
                  <a16:creationId xmlns:a16="http://schemas.microsoft.com/office/drawing/2014/main" id="{D893D6C4-04D6-1125-9C46-86E5BD4903A1}"/>
                </a:ext>
              </a:extLst>
            </p:cNvPr>
            <p:cNvSpPr/>
            <p:nvPr/>
          </p:nvSpPr>
          <p:spPr>
            <a:xfrm>
              <a:off x="11569834" y="1721272"/>
              <a:ext cx="332207" cy="370800"/>
            </a:xfrm>
            <a:prstGeom prst="donut">
              <a:avLst>
                <a:gd name="adj" fmla="val 1393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5E152022-187C-4D15-4C88-AE974C401B13}"/>
                    </a:ext>
                  </a:extLst>
                </p:cNvPr>
                <p:cNvSpPr txBox="1"/>
                <p:nvPr/>
              </p:nvSpPr>
              <p:spPr>
                <a:xfrm>
                  <a:off x="11361347" y="1338965"/>
                  <a:ext cx="203934" cy="391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𝑔𝑢𝑛</m:t>
                            </m:r>
                          </m:sub>
                        </m:sSub>
                      </m:oMath>
                    </m:oMathPara>
                  </a14:m>
                  <a:endParaRPr lang="he-I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תיבת טקסט 64">
                  <a:extLst>
                    <a:ext uri="{FF2B5EF4-FFF2-40B4-BE49-F238E27FC236}">
                      <a16:creationId xmlns:a16="http://schemas.microsoft.com/office/drawing/2014/main" id="{6C5A10DD-5D77-B9DF-4B2F-DE2A23A0D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1347" y="1338965"/>
                  <a:ext cx="203934" cy="391902"/>
                </a:xfrm>
                <a:prstGeom prst="rect">
                  <a:avLst/>
                </a:prstGeom>
                <a:blipFill>
                  <a:blip r:embed="rId27"/>
                  <a:stretch>
                    <a:fillRect t="-9375" r="-343750" b="-156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089255FA-CD3A-37A5-CFE2-D855B9191E8B}"/>
              </a:ext>
            </a:extLst>
          </p:cNvPr>
          <p:cNvGrpSpPr/>
          <p:nvPr/>
        </p:nvGrpSpPr>
        <p:grpSpPr>
          <a:xfrm>
            <a:off x="1212111" y="1501483"/>
            <a:ext cx="3288801" cy="1412309"/>
            <a:chOff x="6706947" y="1164346"/>
            <a:chExt cx="2391219" cy="1784720"/>
          </a:xfrm>
        </p:grpSpPr>
        <p:pic>
          <p:nvPicPr>
            <p:cNvPr id="20" name="Picture 2" descr="Design and Technology">
              <a:extLst>
                <a:ext uri="{FF2B5EF4-FFF2-40B4-BE49-F238E27FC236}">
                  <a16:creationId xmlns:a16="http://schemas.microsoft.com/office/drawing/2014/main" id="{762D8F78-A31E-B54B-4B88-C67A7EF71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1459" y="1435163"/>
              <a:ext cx="1481412" cy="1513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חץ מעגלי 20">
              <a:extLst>
                <a:ext uri="{FF2B5EF4-FFF2-40B4-BE49-F238E27FC236}">
                  <a16:creationId xmlns:a16="http://schemas.microsoft.com/office/drawing/2014/main" id="{751AB7DD-149B-77E6-92DE-8BFD9F9F5152}"/>
                </a:ext>
              </a:extLst>
            </p:cNvPr>
            <p:cNvSpPr/>
            <p:nvPr/>
          </p:nvSpPr>
          <p:spPr>
            <a:xfrm rot="18908570" flipH="1">
              <a:off x="8197288" y="1606932"/>
              <a:ext cx="516289" cy="765039"/>
            </a:xfrm>
            <a:prstGeom prst="circularArrow">
              <a:avLst>
                <a:gd name="adj1" fmla="val 12500"/>
                <a:gd name="adj2" fmla="val 3200500"/>
                <a:gd name="adj3" fmla="val 20457681"/>
                <a:gd name="adj4" fmla="val 4863277"/>
                <a:gd name="adj5" fmla="val 125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0A5E3075-EF9C-9BFC-C9A0-D31B7824DF64}"/>
                    </a:ext>
                  </a:extLst>
                </p:cNvPr>
                <p:cNvSpPr txBox="1"/>
                <p:nvPr/>
              </p:nvSpPr>
              <p:spPr>
                <a:xfrm>
                  <a:off x="8894232" y="1674135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𝑙𝑜𝑎𝑑</m:t>
                            </m:r>
                          </m:sub>
                        </m:sSub>
                      </m:oMath>
                    </m:oMathPara>
                  </a14:m>
                  <a:endParaRPr lang="he-I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תיבת טקסט 78">
                  <a:extLst>
                    <a:ext uri="{FF2B5EF4-FFF2-40B4-BE49-F238E27FC236}">
                      <a16:creationId xmlns:a16="http://schemas.microsoft.com/office/drawing/2014/main" id="{41E8D79E-01A8-2693-03E6-E50FAF991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4232" y="1674135"/>
                  <a:ext cx="203934" cy="369332"/>
                </a:xfrm>
                <a:prstGeom prst="rect">
                  <a:avLst/>
                </a:prstGeom>
                <a:blipFill>
                  <a:blip r:embed="rId29"/>
                  <a:stretch>
                    <a:fillRect t="-6897" r="-325000" b="-3103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מחבר חץ ישר 22">
              <a:extLst>
                <a:ext uri="{FF2B5EF4-FFF2-40B4-BE49-F238E27FC236}">
                  <a16:creationId xmlns:a16="http://schemas.microsoft.com/office/drawing/2014/main" id="{8DDB46DB-BB03-40A4-8745-F4CCEC451F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49372" y="1545189"/>
              <a:ext cx="620575" cy="620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תיבת טקסט 23">
                  <a:extLst>
                    <a:ext uri="{FF2B5EF4-FFF2-40B4-BE49-F238E27FC236}">
                      <a16:creationId xmlns:a16="http://schemas.microsoft.com/office/drawing/2014/main" id="{99B1E6C1-ABB2-E17C-AAD1-3FBAD674F0E4}"/>
                    </a:ext>
                  </a:extLst>
                </p:cNvPr>
                <p:cNvSpPr txBox="1"/>
                <p:nvPr/>
              </p:nvSpPr>
              <p:spPr>
                <a:xfrm>
                  <a:off x="6706947" y="1164346"/>
                  <a:ext cx="346037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𝑐𝑜𝑙𝑜𝑚𝑏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𝑓𝑟𝑖𝑐𝑡𝑖𝑜𝑛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3" name="תיבת טקסט 82">
                  <a:extLst>
                    <a:ext uri="{FF2B5EF4-FFF2-40B4-BE49-F238E27FC236}">
                      <a16:creationId xmlns:a16="http://schemas.microsoft.com/office/drawing/2014/main" id="{D650D81D-BE9A-9790-294F-BD057B47F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6947" y="1164346"/>
                  <a:ext cx="346037" cy="391582"/>
                </a:xfrm>
                <a:prstGeom prst="rect">
                  <a:avLst/>
                </a:prstGeom>
                <a:blipFill>
                  <a:blip r:embed="rId30"/>
                  <a:stretch>
                    <a:fillRect t="-10000" r="-426923" b="-2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8FDBD1AB-6258-4F53-B633-11BB66B3BADB}"/>
              </a:ext>
            </a:extLst>
          </p:cNvPr>
          <p:cNvGrpSpPr/>
          <p:nvPr/>
        </p:nvGrpSpPr>
        <p:grpSpPr>
          <a:xfrm>
            <a:off x="7180630" y="4325785"/>
            <a:ext cx="4783226" cy="2190719"/>
            <a:chOff x="6871246" y="4497943"/>
            <a:chExt cx="5005588" cy="1881901"/>
          </a:xfrm>
        </p:grpSpPr>
        <p:pic>
          <p:nvPicPr>
            <p:cNvPr id="26" name="תמונה 25">
              <a:extLst>
                <a:ext uri="{FF2B5EF4-FFF2-40B4-BE49-F238E27FC236}">
                  <a16:creationId xmlns:a16="http://schemas.microsoft.com/office/drawing/2014/main" id="{556661F1-15A5-F40C-30B4-139F49370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315" t="14332" r="472" b="12968"/>
            <a:stretch/>
          </p:blipFill>
          <p:spPr>
            <a:xfrm>
              <a:off x="6871246" y="4497943"/>
              <a:ext cx="5005588" cy="18819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תיבת טקסט 26">
                  <a:extLst>
                    <a:ext uri="{FF2B5EF4-FFF2-40B4-BE49-F238E27FC236}">
                      <a16:creationId xmlns:a16="http://schemas.microsoft.com/office/drawing/2014/main" id="{9512646D-ECE0-90A0-C345-990D81395C3D}"/>
                    </a:ext>
                  </a:extLst>
                </p:cNvPr>
                <p:cNvSpPr txBox="1"/>
                <p:nvPr/>
              </p:nvSpPr>
              <p:spPr>
                <a:xfrm>
                  <a:off x="8806470" y="4854871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9" name="תיבת טקסט 88">
                  <a:extLst>
                    <a:ext uri="{FF2B5EF4-FFF2-40B4-BE49-F238E27FC236}">
                      <a16:creationId xmlns:a16="http://schemas.microsoft.com/office/drawing/2014/main" id="{BA8F0C52-491A-348C-C09F-C400AD76B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6470" y="4854871"/>
                  <a:ext cx="203934" cy="369332"/>
                </a:xfrm>
                <a:prstGeom prst="rect">
                  <a:avLst/>
                </a:prstGeom>
                <a:blipFill>
                  <a:blip r:embed="rId32"/>
                  <a:stretch>
                    <a:fillRect t="-10000" r="-135294" b="-2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תיבת טקסט 27">
                  <a:extLst>
                    <a:ext uri="{FF2B5EF4-FFF2-40B4-BE49-F238E27FC236}">
                      <a16:creationId xmlns:a16="http://schemas.microsoft.com/office/drawing/2014/main" id="{734E3A4A-D784-639F-CA69-AD88C0B92995}"/>
                    </a:ext>
                  </a:extLst>
                </p:cNvPr>
                <p:cNvSpPr txBox="1"/>
                <p:nvPr/>
              </p:nvSpPr>
              <p:spPr>
                <a:xfrm>
                  <a:off x="9609052" y="4853357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0" name="תיבת טקסט 89">
                  <a:extLst>
                    <a:ext uri="{FF2B5EF4-FFF2-40B4-BE49-F238E27FC236}">
                      <a16:creationId xmlns:a16="http://schemas.microsoft.com/office/drawing/2014/main" id="{4806530A-4658-DC55-503A-EEA376DA2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9052" y="4853357"/>
                  <a:ext cx="203934" cy="369332"/>
                </a:xfrm>
                <a:prstGeom prst="rect">
                  <a:avLst/>
                </a:prstGeom>
                <a:blipFill>
                  <a:blip r:embed="rId33"/>
                  <a:stretch>
                    <a:fillRect t="-10000" r="-105882" b="-2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תמונה 28">
            <a:extLst>
              <a:ext uri="{FF2B5EF4-FFF2-40B4-BE49-F238E27FC236}">
                <a16:creationId xmlns:a16="http://schemas.microsoft.com/office/drawing/2014/main" id="{DEA6873D-B76F-0998-FF08-8984C8D30BD6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34351" t="953" r="34992"/>
          <a:stretch/>
        </p:blipFill>
        <p:spPr>
          <a:xfrm>
            <a:off x="1876533" y="3423510"/>
            <a:ext cx="2237841" cy="3226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D0D2E43-1267-95BA-4D6D-ED78E6E566B9}"/>
                  </a:ext>
                </a:extLst>
              </p:cNvPr>
              <p:cNvSpPr txBox="1"/>
              <p:nvPr/>
            </p:nvSpPr>
            <p:spPr>
              <a:xfrm>
                <a:off x="1874195" y="2972648"/>
                <a:ext cx="2512226" cy="232692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𝑐𝑜𝑙𝑜𝑚𝑏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𝑓𝑟𝑖𝑐𝑡𝑖𝑜𝑛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D0D2E43-1267-95BA-4D6D-ED78E6E56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95" y="2972648"/>
                <a:ext cx="2512226" cy="232692"/>
              </a:xfrm>
              <a:prstGeom prst="rect">
                <a:avLst/>
              </a:prstGeom>
              <a:blipFill>
                <a:blip r:embed="rId35"/>
                <a:stretch>
                  <a:fillRect l="-1005" t="-31579" r="-5025" b="-315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62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C509D86-8AAD-A61B-21EA-44136C3FB9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" y="-10789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A75D769-5939-3AE6-1037-D42FC95D19CF}"/>
              </a:ext>
            </a:extLst>
          </p:cNvPr>
          <p:cNvSpPr txBox="1"/>
          <p:nvPr/>
        </p:nvSpPr>
        <p:spPr>
          <a:xfrm>
            <a:off x="2244288" y="30190"/>
            <a:ext cx="86466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 בניית הסימולטור- טכניקות FEEDFORWARD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CB3E25-8599-E0AD-0BD1-60ACD6D3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01" y="3429000"/>
            <a:ext cx="5647222" cy="2785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361DE253-DBFF-E3C8-B828-27422E215612}"/>
                  </a:ext>
                </a:extLst>
              </p:cNvPr>
              <p:cNvSpPr txBox="1"/>
              <p:nvPr/>
            </p:nvSpPr>
            <p:spPr>
              <a:xfrm>
                <a:off x="5643730" y="2640762"/>
                <a:ext cx="6096000" cy="707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d>
                        <m:d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he-IL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361DE253-DBFF-E3C8-B828-27422E215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30" y="2640762"/>
                <a:ext cx="6096000" cy="707117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C34D5F1C-0AA9-464A-5EB4-A8A30D0428AB}"/>
                  </a:ext>
                </a:extLst>
              </p:cNvPr>
              <p:cNvSpPr txBox="1"/>
              <p:nvPr/>
            </p:nvSpPr>
            <p:spPr>
              <a:xfrm>
                <a:off x="-346512" y="3037575"/>
                <a:ext cx="6096000" cy="39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p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C34D5F1C-0AA9-464A-5EB4-A8A30D04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6512" y="3037575"/>
                <a:ext cx="6096000" cy="395686"/>
              </a:xfrm>
              <a:prstGeom prst="rect">
                <a:avLst/>
              </a:prstGeom>
              <a:blipFill>
                <a:blip r:embed="rId6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9CDAF522-FFD8-D9C7-2F25-BFBE410D5722}"/>
              </a:ext>
            </a:extLst>
          </p:cNvPr>
          <p:cNvSpPr txBox="1"/>
          <p:nvPr/>
        </p:nvSpPr>
        <p:spPr>
          <a:xfrm>
            <a:off x="3088719" y="772500"/>
            <a:ext cx="8780952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כלים להתמודדות עם האפקטים האי – לינאריים במערכת המכאנית, ההפרעות ושינויים בפקודות השליטה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he-IL" sz="1600" dirty="0"/>
              <a:t>פיתוח תיאורטי של תמסורות דינאמיקה הפוכה לגורם אותו נרצה לבטל, מחייב ידיעה מוקדמת על התנהגות השגיאה</a:t>
            </a:r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he-IL" sz="1600" dirty="0"/>
              <a:t>פקודת זרם מתנגדת לשגיאה הנגרמת כתוצאה משינוי זרם כניסה, חיכוך, והפרעת מהירות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08E589C-403A-9184-7F84-53B1F180A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93" y="3932602"/>
            <a:ext cx="5004155" cy="2008381"/>
          </a:xfrm>
          <a:prstGeom prst="rect">
            <a:avLst/>
          </a:prstGeom>
        </p:spPr>
      </p:pic>
      <p:sp>
        <p:nvSpPr>
          <p:cNvPr id="10" name="מסגרת 9">
            <a:extLst>
              <a:ext uri="{FF2B5EF4-FFF2-40B4-BE49-F238E27FC236}">
                <a16:creationId xmlns:a16="http://schemas.microsoft.com/office/drawing/2014/main" id="{D52F9F10-9EFF-96CC-E8EE-185FF24193A5}"/>
              </a:ext>
            </a:extLst>
          </p:cNvPr>
          <p:cNvSpPr/>
          <p:nvPr/>
        </p:nvSpPr>
        <p:spPr>
          <a:xfrm>
            <a:off x="7746845" y="3429000"/>
            <a:ext cx="2040605" cy="49443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404DCDF-E0C7-ED6E-3224-E03F8E89C7E3}"/>
              </a:ext>
            </a:extLst>
          </p:cNvPr>
          <p:cNvCxnSpPr/>
          <p:nvPr/>
        </p:nvCxnSpPr>
        <p:spPr>
          <a:xfrm>
            <a:off x="7299585" y="3683819"/>
            <a:ext cx="447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852C0F2E-A291-91B9-39E1-CC3A81EB66A6}"/>
              </a:ext>
            </a:extLst>
          </p:cNvPr>
          <p:cNvCxnSpPr>
            <a:cxnSpLocks/>
          </p:cNvCxnSpPr>
          <p:nvPr/>
        </p:nvCxnSpPr>
        <p:spPr>
          <a:xfrm>
            <a:off x="9519324" y="3923439"/>
            <a:ext cx="0" cy="44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729DE006-9EA5-E39F-6CE0-97E127D7F4D8}"/>
              </a:ext>
            </a:extLst>
          </p:cNvPr>
          <p:cNvCxnSpPr>
            <a:cxnSpLocks/>
          </p:cNvCxnSpPr>
          <p:nvPr/>
        </p:nvCxnSpPr>
        <p:spPr>
          <a:xfrm flipV="1">
            <a:off x="7299585" y="3692983"/>
            <a:ext cx="0" cy="32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8F1FCAC4-930A-9182-2B47-84AB321DD8FB}"/>
                  </a:ext>
                </a:extLst>
              </p:cNvPr>
              <p:cNvSpPr txBox="1"/>
              <p:nvPr/>
            </p:nvSpPr>
            <p:spPr>
              <a:xfrm>
                <a:off x="7707303" y="3515074"/>
                <a:ext cx="2153833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e-IL" sz="1200" i="1">
                              <a:latin typeface="Cambria Math" panose="02040503050406030204" pitchFamily="18" charset="0"/>
                            </a:rPr>
                            <m:t>𝑐𝑜𝑙𝑜𝑚𝑏</m:t>
                          </m:r>
                          <m:r>
                            <a:rPr lang="he-IL" sz="12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1200" i="1">
                              <a:latin typeface="Cambria Math" panose="02040503050406030204" pitchFamily="18" charset="0"/>
                            </a:rPr>
                            <m:t>𝑓𝑟𝑖𝑐𝑡𝑖𝑜𝑛</m:t>
                          </m:r>
                        </m:sub>
                      </m:sSub>
                      <m:r>
                        <a:rPr lang="he-IL" sz="1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e-IL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e-IL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e-IL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he-IL" sz="120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he-IL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e-IL" sz="1200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he-IL" sz="1200" dirty="0"/>
              </a:p>
            </p:txBody>
          </p:sp>
        </mc:Choice>
        <mc:Fallback xmlns="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8F1FCAC4-930A-9182-2B47-84AB321DD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03" y="3515074"/>
                <a:ext cx="2153833" cy="291811"/>
              </a:xfrm>
              <a:prstGeom prst="rect">
                <a:avLst/>
              </a:prstGeom>
              <a:blipFill>
                <a:blip r:embed="rId8"/>
                <a:stretch>
                  <a:fillRect t="-4167" r="-1754" b="-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16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1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BCB807A5-047A-EE41-9916-8A1C1EB0A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" y="-10789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8E8FE42-247C-F4A5-AE33-4010DDA4D5FE}"/>
              </a:ext>
            </a:extLst>
          </p:cNvPr>
          <p:cNvSpPr txBox="1"/>
          <p:nvPr/>
        </p:nvSpPr>
        <p:spPr>
          <a:xfrm>
            <a:off x="528309" y="71171"/>
            <a:ext cx="86466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 בניית הסימולטור- שעבוד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170AF37-2B0E-C033-EEAD-BD6D4A3CC573}"/>
              </a:ext>
            </a:extLst>
          </p:cNvPr>
          <p:cNvSpPr txBox="1"/>
          <p:nvPr/>
        </p:nvSpPr>
        <p:spPr>
          <a:xfrm>
            <a:off x="2923823" y="895590"/>
            <a:ext cx="878095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שעבוד מערכת הנשק אל מערכת האופטיקה באמצעות בקר מיקום</a:t>
            </a:r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זווית האופטיקה משתנה מצב המוזן כפקודה אל הנשק</a:t>
            </a:r>
            <a:endParaRPr lang="en-US" sz="1600" dirty="0"/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הדינאמיקה של אמצעי האופטיקה מאפשר ייצוב טוב יותר, מזאת ומאופן הפעלת המערכת הנשק מבצע עקיבה אחרי משתנה המצב- זווית האופטיקה. מהירות נשק/אופטיקה.</a:t>
            </a:r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שימוש בPID  ואינטגרטור לקבלת שגיאה 0 עבור ריצה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397F551-7E0F-3109-E2EA-69F7B1948E48}"/>
              </a:ext>
            </a:extLst>
          </p:cNvPr>
          <p:cNvSpPr/>
          <p:nvPr/>
        </p:nvSpPr>
        <p:spPr>
          <a:xfrm>
            <a:off x="8280386" y="3644347"/>
            <a:ext cx="1544931" cy="1164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1" eaLnBrk="1" latinLnBrk="0" hangingPunct="1"/>
            <a:r>
              <a:rPr lang="en-US" dirty="0"/>
              <a:t>Gun PC</a:t>
            </a:r>
          </a:p>
          <a:p>
            <a:pPr marL="0" algn="ctr" defTabSz="914400" rtl="1" eaLnBrk="1" latinLnBrk="0" hangingPunct="1"/>
            <a:r>
              <a:rPr lang="en-US" dirty="0"/>
              <a:t>Closed loop</a:t>
            </a:r>
            <a:endParaRPr lang="he-IL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6D87B60-ABBF-917C-35CE-7C2ABDC0D2D6}"/>
              </a:ext>
            </a:extLst>
          </p:cNvPr>
          <p:cNvSpPr/>
          <p:nvPr/>
        </p:nvSpPr>
        <p:spPr>
          <a:xfrm>
            <a:off x="1377261" y="3654766"/>
            <a:ext cx="1349142" cy="1164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dirty="0"/>
              <a:t>Pod PC</a:t>
            </a:r>
          </a:p>
          <a:p>
            <a:pPr marL="0" algn="ctr" defTabSz="914400" rtl="0" eaLnBrk="1" latinLnBrk="0" hangingPunct="1"/>
            <a:r>
              <a:rPr lang="en-US" dirty="0"/>
              <a:t>Closed loop</a:t>
            </a:r>
            <a:endParaRPr lang="he-IL" dirty="0"/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188183D9-3AE0-6356-A9A5-F9BAF2511D7A}"/>
              </a:ext>
            </a:extLst>
          </p:cNvPr>
          <p:cNvCxnSpPr>
            <a:cxnSpLocks/>
          </p:cNvCxnSpPr>
          <p:nvPr/>
        </p:nvCxnSpPr>
        <p:spPr>
          <a:xfrm flipV="1">
            <a:off x="2762221" y="4257260"/>
            <a:ext cx="385258" cy="8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FD75FB51-BF9C-F3B7-84AE-614BDAEC5E83}"/>
                  </a:ext>
                </a:extLst>
              </p:cNvPr>
              <p:cNvSpPr/>
              <p:nvPr/>
            </p:nvSpPr>
            <p:spPr>
              <a:xfrm>
                <a:off x="3191587" y="3968590"/>
                <a:ext cx="355116" cy="5773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he-IL" sz="1100" dirty="0"/>
              </a:p>
            </p:txBody>
          </p:sp>
        </mc:Choice>
        <mc:Fallback xmlns="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FD75FB51-BF9C-F3B7-84AE-614BDAEC5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587" y="3968590"/>
                <a:ext cx="355116" cy="57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תיבת טקסט 16">
                <a:extLst>
                  <a:ext uri="{FF2B5EF4-FFF2-40B4-BE49-F238E27FC236}">
                    <a16:creationId xmlns:a16="http://schemas.microsoft.com/office/drawing/2014/main" id="{8D634127-EFDC-C5A2-B986-547450E04323}"/>
                  </a:ext>
                </a:extLst>
              </p:cNvPr>
              <p:cNvSpPr txBox="1"/>
              <p:nvPr/>
            </p:nvSpPr>
            <p:spPr>
              <a:xfrm>
                <a:off x="4129765" y="3899503"/>
                <a:ext cx="71467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𝑝𝑜𝑑</m:t>
                          </m:r>
                        </m:sub>
                      </m:sSub>
                    </m:oMath>
                  </m:oMathPara>
                </a14:m>
                <a:endParaRPr lang="he-IL" sz="1100" dirty="0"/>
              </a:p>
            </p:txBody>
          </p:sp>
        </mc:Choice>
        <mc:Fallback xmlns="">
          <p:sp>
            <p:nvSpPr>
              <p:cNvPr id="17" name="תיבת טקסט 16">
                <a:extLst>
                  <a:ext uri="{FF2B5EF4-FFF2-40B4-BE49-F238E27FC236}">
                    <a16:creationId xmlns:a16="http://schemas.microsoft.com/office/drawing/2014/main" id="{8D634127-EFDC-C5A2-B986-547450E0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765" y="3899503"/>
                <a:ext cx="714676" cy="324384"/>
              </a:xfrm>
              <a:prstGeom prst="rect">
                <a:avLst/>
              </a:prstGeom>
              <a:blipFill>
                <a:blip r:embed="rId4"/>
                <a:stretch>
                  <a:fillRect t="-7692" b="-1153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מלבן 21">
            <a:extLst>
              <a:ext uri="{FF2B5EF4-FFF2-40B4-BE49-F238E27FC236}">
                <a16:creationId xmlns:a16="http://schemas.microsoft.com/office/drawing/2014/main" id="{8C267BE3-1C8B-466C-3719-0A8156F07110}"/>
              </a:ext>
            </a:extLst>
          </p:cNvPr>
          <p:cNvSpPr/>
          <p:nvPr/>
        </p:nvSpPr>
        <p:spPr>
          <a:xfrm>
            <a:off x="5851003" y="3645707"/>
            <a:ext cx="1349142" cy="1164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dirty="0"/>
              <a:t>Position control</a:t>
            </a:r>
            <a:endParaRPr lang="he-IL" dirty="0"/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FA22AEF6-DC9A-AAAB-E5BC-4378C8ACD235}"/>
              </a:ext>
            </a:extLst>
          </p:cNvPr>
          <p:cNvCxnSpPr>
            <a:cxnSpLocks/>
          </p:cNvCxnSpPr>
          <p:nvPr/>
        </p:nvCxnSpPr>
        <p:spPr>
          <a:xfrm>
            <a:off x="2046761" y="3050113"/>
            <a:ext cx="0" cy="594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24FB58C5-98D1-36EA-7541-CB8FEFD4DBDB}"/>
              </a:ext>
            </a:extLst>
          </p:cNvPr>
          <p:cNvGrpSpPr/>
          <p:nvPr/>
        </p:nvGrpSpPr>
        <p:grpSpPr>
          <a:xfrm>
            <a:off x="4832300" y="4030946"/>
            <a:ext cx="470817" cy="452838"/>
            <a:chOff x="9505813" y="3756029"/>
            <a:chExt cx="470817" cy="452838"/>
          </a:xfrm>
        </p:grpSpPr>
        <p:sp>
          <p:nvSpPr>
            <p:cNvPr id="30" name="אליפסה 29">
              <a:extLst>
                <a:ext uri="{FF2B5EF4-FFF2-40B4-BE49-F238E27FC236}">
                  <a16:creationId xmlns:a16="http://schemas.microsoft.com/office/drawing/2014/main" id="{9287E49E-38D7-C37E-A1D3-EB1BC6C027A1}"/>
                </a:ext>
              </a:extLst>
            </p:cNvPr>
            <p:cNvSpPr/>
            <p:nvPr/>
          </p:nvSpPr>
          <p:spPr>
            <a:xfrm>
              <a:off x="9505813" y="3756029"/>
              <a:ext cx="470817" cy="4305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תיבת טקסט 30">
                  <a:extLst>
                    <a:ext uri="{FF2B5EF4-FFF2-40B4-BE49-F238E27FC236}">
                      <a16:creationId xmlns:a16="http://schemas.microsoft.com/office/drawing/2014/main" id="{3B0A5EA7-ECEC-ABAC-93F1-E12AD9A9FE6B}"/>
                    </a:ext>
                  </a:extLst>
                </p:cNvPr>
                <p:cNvSpPr txBox="1"/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1" name="תיבת טקסט 30">
                  <a:extLst>
                    <a:ext uri="{FF2B5EF4-FFF2-40B4-BE49-F238E27FC236}">
                      <a16:creationId xmlns:a16="http://schemas.microsoft.com/office/drawing/2014/main" id="{3B0A5EA7-ECEC-ABAC-93F1-E12AD9A9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333" t="-22222" r="-73333" b="-444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CA5E2114-BB0D-E220-11DD-AF28A5799115}"/>
                    </a:ext>
                  </a:extLst>
                </p:cNvPr>
                <p:cNvSpPr txBox="1"/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CA5E2114-BB0D-E220-11DD-AF28A5799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27778" r="-62500" b="-444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E8F2ADDA-0F5A-A7A7-1E25-92A91F98591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336260" y="4226675"/>
            <a:ext cx="514743" cy="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17FEC982-BE1B-6945-73F0-E85562CF3152}"/>
              </a:ext>
            </a:extLst>
          </p:cNvPr>
          <p:cNvSpPr txBox="1"/>
          <p:nvPr/>
        </p:nvSpPr>
        <p:spPr>
          <a:xfrm>
            <a:off x="859234" y="2393258"/>
            <a:ext cx="209561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Input command (current[A])</a:t>
            </a:r>
            <a:endParaRPr lang="he-IL" dirty="0"/>
          </a:p>
        </p:txBody>
      </p: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CCEBE346-5177-487A-0B0E-655989CA33D3}"/>
              </a:ext>
            </a:extLst>
          </p:cNvPr>
          <p:cNvCxnSpPr>
            <a:cxnSpLocks/>
          </p:cNvCxnSpPr>
          <p:nvPr/>
        </p:nvCxnSpPr>
        <p:spPr>
          <a:xfrm>
            <a:off x="7225522" y="4225314"/>
            <a:ext cx="100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לבן 50">
                <a:extLst>
                  <a:ext uri="{FF2B5EF4-FFF2-40B4-BE49-F238E27FC236}">
                    <a16:creationId xmlns:a16="http://schemas.microsoft.com/office/drawing/2014/main" id="{7ADC9DCA-88FB-684E-BD65-57778E323D1E}"/>
                  </a:ext>
                </a:extLst>
              </p:cNvPr>
              <p:cNvSpPr/>
              <p:nvPr/>
            </p:nvSpPr>
            <p:spPr>
              <a:xfrm>
                <a:off x="10218025" y="3977273"/>
                <a:ext cx="355116" cy="5773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he-IL" sz="1100" dirty="0"/>
              </a:p>
            </p:txBody>
          </p:sp>
        </mc:Choice>
        <mc:Fallback xmlns="">
          <p:sp>
            <p:nvSpPr>
              <p:cNvPr id="51" name="מלבן 50">
                <a:extLst>
                  <a:ext uri="{FF2B5EF4-FFF2-40B4-BE49-F238E27FC236}">
                    <a16:creationId xmlns:a16="http://schemas.microsoft.com/office/drawing/2014/main" id="{7ADC9DCA-88FB-684E-BD65-57778E323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025" y="3977273"/>
                <a:ext cx="355116" cy="577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6D2DFA19-7BAC-C415-16F0-A167236173A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9877965" y="4265943"/>
            <a:ext cx="34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086271C0-423D-E83B-4BBC-5D8977E0D8E6}"/>
              </a:ext>
            </a:extLst>
          </p:cNvPr>
          <p:cNvCxnSpPr>
            <a:cxnSpLocks/>
          </p:cNvCxnSpPr>
          <p:nvPr/>
        </p:nvCxnSpPr>
        <p:spPr>
          <a:xfrm>
            <a:off x="10573141" y="4265943"/>
            <a:ext cx="505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מחבר ישר 56">
            <a:extLst>
              <a:ext uri="{FF2B5EF4-FFF2-40B4-BE49-F238E27FC236}">
                <a16:creationId xmlns:a16="http://schemas.microsoft.com/office/drawing/2014/main" id="{AB80CCB6-02B2-6115-C0F9-807DE8D3165F}"/>
              </a:ext>
            </a:extLst>
          </p:cNvPr>
          <p:cNvCxnSpPr>
            <a:cxnSpLocks/>
          </p:cNvCxnSpPr>
          <p:nvPr/>
        </p:nvCxnSpPr>
        <p:spPr>
          <a:xfrm>
            <a:off x="10743171" y="4286108"/>
            <a:ext cx="0" cy="873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C3DC8F31-7050-FA1A-87A9-330EFB48DF90}"/>
              </a:ext>
            </a:extLst>
          </p:cNvPr>
          <p:cNvCxnSpPr>
            <a:cxnSpLocks/>
          </p:cNvCxnSpPr>
          <p:nvPr/>
        </p:nvCxnSpPr>
        <p:spPr>
          <a:xfrm>
            <a:off x="5090046" y="5159141"/>
            <a:ext cx="5653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D3D62C80-C8EB-AEE3-18A2-D89DF46A348F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5079070" y="4483784"/>
            <a:ext cx="10976" cy="67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תיבת טקסט 66">
                <a:extLst>
                  <a:ext uri="{FF2B5EF4-FFF2-40B4-BE49-F238E27FC236}">
                    <a16:creationId xmlns:a16="http://schemas.microsoft.com/office/drawing/2014/main" id="{8FE7A29C-D8E6-DE0E-C0BA-D0BD0DDAC8DD}"/>
                  </a:ext>
                </a:extLst>
              </p:cNvPr>
              <p:cNvSpPr txBox="1"/>
              <p:nvPr/>
            </p:nvSpPr>
            <p:spPr>
              <a:xfrm>
                <a:off x="10547717" y="3914680"/>
                <a:ext cx="71467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𝑔𝑢𝑛</m:t>
                          </m:r>
                        </m:sub>
                      </m:sSub>
                    </m:oMath>
                  </m:oMathPara>
                </a14:m>
                <a:endParaRPr lang="he-IL" sz="1100" dirty="0"/>
              </a:p>
            </p:txBody>
          </p:sp>
        </mc:Choice>
        <mc:Fallback xmlns="">
          <p:sp>
            <p:nvSpPr>
              <p:cNvPr id="67" name="תיבת טקסט 66">
                <a:extLst>
                  <a:ext uri="{FF2B5EF4-FFF2-40B4-BE49-F238E27FC236}">
                    <a16:creationId xmlns:a16="http://schemas.microsoft.com/office/drawing/2014/main" id="{8FE7A29C-D8E6-DE0E-C0BA-D0BD0DDAC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717" y="3914680"/>
                <a:ext cx="714676" cy="325282"/>
              </a:xfrm>
              <a:prstGeom prst="rect">
                <a:avLst/>
              </a:prstGeom>
              <a:blipFill>
                <a:blip r:embed="rId8"/>
                <a:stretch>
                  <a:fillRect t="-7407" b="-740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מחבר חץ ישר 68">
            <a:extLst>
              <a:ext uri="{FF2B5EF4-FFF2-40B4-BE49-F238E27FC236}">
                <a16:creationId xmlns:a16="http://schemas.microsoft.com/office/drawing/2014/main" id="{71F0A475-10DC-D94B-9A24-41EFAAD3C40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546703" y="4239857"/>
            <a:ext cx="1244574" cy="17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5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7" grpId="0"/>
      <p:bldP spid="22" grpId="0" animBg="1"/>
      <p:bldP spid="48" grpId="0"/>
      <p:bldP spid="51" grpId="0" animBg="1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1600711" y="2784586"/>
            <a:ext cx="838477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סיכום שלבי בניית הסימולטור</a:t>
            </a:r>
          </a:p>
        </p:txBody>
      </p:sp>
    </p:spTree>
    <p:extLst>
      <p:ext uri="{BB962C8B-B14F-4D97-AF65-F5344CB8AC3E}">
        <p14:creationId xmlns:p14="http://schemas.microsoft.com/office/powerpoint/2010/main" val="65268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מלבן 73">
            <a:extLst>
              <a:ext uri="{FF2B5EF4-FFF2-40B4-BE49-F238E27FC236}">
                <a16:creationId xmlns:a16="http://schemas.microsoft.com/office/drawing/2014/main" id="{324D9DBB-590F-0717-163F-074A458B7829}"/>
              </a:ext>
            </a:extLst>
          </p:cNvPr>
          <p:cNvSpPr/>
          <p:nvPr/>
        </p:nvSpPr>
        <p:spPr>
          <a:xfrm>
            <a:off x="-8531" y="4280708"/>
            <a:ext cx="2704597" cy="25772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926EF1A7-0FB7-878A-5B39-625F65097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7" y="78322"/>
            <a:ext cx="2925420" cy="66673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D0E6B25-78C7-050F-644F-F34E5BFC7887}"/>
              </a:ext>
            </a:extLst>
          </p:cNvPr>
          <p:cNvSpPr txBox="1"/>
          <p:nvPr/>
        </p:nvSpPr>
        <p:spPr>
          <a:xfrm>
            <a:off x="2945297" y="-27402"/>
            <a:ext cx="835476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he-IL" sz="3200" dirty="0"/>
              <a:t>סיכום שלבי בניית הסימולטור – בלוקי אופן מימוש</a:t>
            </a:r>
          </a:p>
        </p:txBody>
      </p:sp>
      <p:sp>
        <p:nvSpPr>
          <p:cNvPr id="6" name="מלבן מעוגל 5">
            <a:extLst>
              <a:ext uri="{FF2B5EF4-FFF2-40B4-BE49-F238E27FC236}">
                <a16:creationId xmlns:a16="http://schemas.microsoft.com/office/drawing/2014/main" id="{EC29ED92-E0B1-2BF4-7FC7-040BC86C68B4}"/>
              </a:ext>
            </a:extLst>
          </p:cNvPr>
          <p:cNvSpPr/>
          <p:nvPr/>
        </p:nvSpPr>
        <p:spPr>
          <a:xfrm>
            <a:off x="196540" y="1107684"/>
            <a:ext cx="1243247" cy="821631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Transfer functions measurements</a:t>
            </a:r>
            <a:endParaRPr lang="he-IL" sz="1200" dirty="0"/>
          </a:p>
        </p:txBody>
      </p:sp>
      <p:sp>
        <p:nvSpPr>
          <p:cNvPr id="7" name="מלבן מעוגל 6">
            <a:extLst>
              <a:ext uri="{FF2B5EF4-FFF2-40B4-BE49-F238E27FC236}">
                <a16:creationId xmlns:a16="http://schemas.microsoft.com/office/drawing/2014/main" id="{CD68E95D-DFD9-4302-3576-16CB5B37B567}"/>
              </a:ext>
            </a:extLst>
          </p:cNvPr>
          <p:cNvSpPr/>
          <p:nvPr/>
        </p:nvSpPr>
        <p:spPr>
          <a:xfrm>
            <a:off x="286054" y="2093694"/>
            <a:ext cx="1126162" cy="1003213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Electro-Mechanical parameters design list</a:t>
            </a:r>
            <a:endParaRPr lang="he-IL" sz="1200" dirty="0"/>
          </a:p>
        </p:txBody>
      </p:sp>
      <p:sp>
        <p:nvSpPr>
          <p:cNvPr id="8" name="מלבן מעוגל 7">
            <a:extLst>
              <a:ext uri="{FF2B5EF4-FFF2-40B4-BE49-F238E27FC236}">
                <a16:creationId xmlns:a16="http://schemas.microsoft.com/office/drawing/2014/main" id="{BF6189BF-63CA-076D-AF1F-6D118D1AB93E}"/>
              </a:ext>
            </a:extLst>
          </p:cNvPr>
          <p:cNvSpPr/>
          <p:nvPr/>
        </p:nvSpPr>
        <p:spPr>
          <a:xfrm>
            <a:off x="181417" y="3433776"/>
            <a:ext cx="1243236" cy="821631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Disturbances measurements</a:t>
            </a:r>
            <a:endParaRPr lang="he-IL" sz="1200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04630E3D-5E9E-D2C8-C427-644909848BC5}"/>
              </a:ext>
            </a:extLst>
          </p:cNvPr>
          <p:cNvSpPr/>
          <p:nvPr/>
        </p:nvSpPr>
        <p:spPr>
          <a:xfrm>
            <a:off x="2112829" y="1332895"/>
            <a:ext cx="851669" cy="462799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MATLAB sisotool</a:t>
            </a:r>
            <a:endParaRPr lang="he-IL" sz="1200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E4D02E4-7304-15DE-B37D-B03670908C5D}"/>
              </a:ext>
            </a:extLst>
          </p:cNvPr>
          <p:cNvSpPr/>
          <p:nvPr/>
        </p:nvSpPr>
        <p:spPr>
          <a:xfrm>
            <a:off x="2072531" y="2164353"/>
            <a:ext cx="938356" cy="738553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 models</a:t>
            </a:r>
          </a:p>
          <a:p>
            <a:pPr marL="0" algn="ctr" defTabSz="914400" rtl="0" eaLnBrk="1" latinLnBrk="0" hangingPunct="1"/>
            <a:r>
              <a:rPr lang="en-US" sz="1200" dirty="0"/>
              <a:t>molecule</a:t>
            </a:r>
            <a:endParaRPr lang="he-IL" sz="1200" dirty="0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783F2568-8982-4EA9-A730-BA6747C63DD1}"/>
              </a:ext>
            </a:extLst>
          </p:cNvPr>
          <p:cNvCxnSpPr>
            <a:cxnSpLocks/>
          </p:cNvCxnSpPr>
          <p:nvPr/>
        </p:nvCxnSpPr>
        <p:spPr>
          <a:xfrm flipV="1">
            <a:off x="1713730" y="1615259"/>
            <a:ext cx="369361" cy="39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EBB97561-037B-5B6C-E3E3-A383B5D90B86}"/>
              </a:ext>
            </a:extLst>
          </p:cNvPr>
          <p:cNvSpPr/>
          <p:nvPr/>
        </p:nvSpPr>
        <p:spPr>
          <a:xfrm>
            <a:off x="1466589" y="1451107"/>
            <a:ext cx="225886" cy="1175560"/>
          </a:xfrm>
          <a:prstGeom prst="rightBrace">
            <a:avLst>
              <a:gd name="adj1" fmla="val 8333"/>
              <a:gd name="adj2" fmla="val 489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sz="1200"/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B8D8548E-E1F0-497F-4EA1-568C9023A685}"/>
              </a:ext>
            </a:extLst>
          </p:cNvPr>
          <p:cNvCxnSpPr>
            <a:cxnSpLocks/>
          </p:cNvCxnSpPr>
          <p:nvPr/>
        </p:nvCxnSpPr>
        <p:spPr>
          <a:xfrm>
            <a:off x="1713616" y="2069086"/>
            <a:ext cx="334603" cy="37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סוגר מסולסל ימני 13">
            <a:extLst>
              <a:ext uri="{FF2B5EF4-FFF2-40B4-BE49-F238E27FC236}">
                <a16:creationId xmlns:a16="http://schemas.microsoft.com/office/drawing/2014/main" id="{BBC7A14F-FD83-0F47-BB18-5A3AC0783273}"/>
              </a:ext>
            </a:extLst>
          </p:cNvPr>
          <p:cNvSpPr/>
          <p:nvPr/>
        </p:nvSpPr>
        <p:spPr>
          <a:xfrm>
            <a:off x="3010888" y="1482943"/>
            <a:ext cx="255724" cy="1331080"/>
          </a:xfrm>
          <a:prstGeom prst="rightBrace">
            <a:avLst>
              <a:gd name="adj1" fmla="val 8333"/>
              <a:gd name="adj2" fmla="val 489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1200"/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D0D3B02D-3063-093C-4526-69539B662E60}"/>
              </a:ext>
            </a:extLst>
          </p:cNvPr>
          <p:cNvCxnSpPr>
            <a:cxnSpLocks/>
          </p:cNvCxnSpPr>
          <p:nvPr/>
        </p:nvCxnSpPr>
        <p:spPr>
          <a:xfrm>
            <a:off x="3314662" y="2127187"/>
            <a:ext cx="475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BDE7E8D2-1E90-0516-ED59-96FA58E1F983}"/>
                  </a:ext>
                </a:extLst>
              </p:cNvPr>
              <p:cNvSpPr txBox="1"/>
              <p:nvPr/>
            </p:nvSpPr>
            <p:spPr>
              <a:xfrm>
                <a:off x="3187712" y="1830074"/>
                <a:ext cx="632131" cy="4859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1200" b="0" dirty="0"/>
              </a:p>
              <a:p>
                <a:endParaRPr lang="he-IL" sz="1200" dirty="0"/>
              </a:p>
            </p:txBody>
          </p:sp>
        </mc:Choice>
        <mc:Fallback xmlns="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BDE7E8D2-1E90-0516-ED59-96FA58E1F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12" y="1830074"/>
                <a:ext cx="632131" cy="485991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מלבן 16">
            <a:extLst>
              <a:ext uri="{FF2B5EF4-FFF2-40B4-BE49-F238E27FC236}">
                <a16:creationId xmlns:a16="http://schemas.microsoft.com/office/drawing/2014/main" id="{DB5C2322-4F08-4F68-A553-EF1AFAA4E033}"/>
              </a:ext>
            </a:extLst>
          </p:cNvPr>
          <p:cNvSpPr/>
          <p:nvPr/>
        </p:nvSpPr>
        <p:spPr>
          <a:xfrm>
            <a:off x="3804935" y="1343937"/>
            <a:ext cx="1001308" cy="125078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linear molecules models (Plants)</a:t>
            </a:r>
          </a:p>
          <a:p>
            <a:pPr marL="0" algn="ctr" defTabSz="914400" rtl="0" eaLnBrk="1" latinLnBrk="0" hangingPunct="1"/>
            <a:r>
              <a:rPr lang="en-US" sz="1200" dirty="0"/>
              <a:t>X6</a:t>
            </a:r>
            <a:endParaRPr lang="he-IL" sz="1200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D60BB153-9366-2305-ED8B-BE8BC26A7AA5}"/>
              </a:ext>
            </a:extLst>
          </p:cNvPr>
          <p:cNvSpPr/>
          <p:nvPr/>
        </p:nvSpPr>
        <p:spPr>
          <a:xfrm>
            <a:off x="6426620" y="5548178"/>
            <a:ext cx="963151" cy="1144249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 model </a:t>
            </a:r>
          </a:p>
          <a:p>
            <a:pPr marL="0" algn="ctr" defTabSz="914400" rtl="0" eaLnBrk="1" latinLnBrk="0" hangingPunct="1"/>
            <a:r>
              <a:rPr lang="en-US" sz="1200" dirty="0"/>
              <a:t>Non-linear effects</a:t>
            </a:r>
            <a:endParaRPr lang="he-IL" sz="1200" dirty="0"/>
          </a:p>
        </p:txBody>
      </p: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2DDC4DE4-2886-17A0-2A09-D1E33A684501}"/>
              </a:ext>
            </a:extLst>
          </p:cNvPr>
          <p:cNvCxnSpPr>
            <a:cxnSpLocks/>
            <a:stCxn id="18" idx="0"/>
            <a:endCxn id="23" idx="2"/>
          </p:cNvCxnSpPr>
          <p:nvPr/>
        </p:nvCxnSpPr>
        <p:spPr>
          <a:xfrm flipV="1">
            <a:off x="6908196" y="5293618"/>
            <a:ext cx="46775" cy="25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מלבן 19">
            <a:extLst>
              <a:ext uri="{FF2B5EF4-FFF2-40B4-BE49-F238E27FC236}">
                <a16:creationId xmlns:a16="http://schemas.microsoft.com/office/drawing/2014/main" id="{128B0F10-2A0B-D3CB-6D79-759932443414}"/>
              </a:ext>
            </a:extLst>
          </p:cNvPr>
          <p:cNvSpPr/>
          <p:nvPr/>
        </p:nvSpPr>
        <p:spPr>
          <a:xfrm>
            <a:off x="5251289" y="5548178"/>
            <a:ext cx="963151" cy="1144249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 models </a:t>
            </a:r>
          </a:p>
          <a:p>
            <a:pPr marL="0" algn="ctr" defTabSz="914400" rtl="0" eaLnBrk="1" latinLnBrk="0" hangingPunct="1"/>
            <a:r>
              <a:rPr lang="en-US" sz="1200" dirty="0"/>
              <a:t>control elements</a:t>
            </a:r>
            <a:endParaRPr lang="he-IL" sz="1200" dirty="0"/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B6B8669D-95BA-68D6-B898-B2C6268DCFB9}"/>
              </a:ext>
            </a:extLst>
          </p:cNvPr>
          <p:cNvSpPr/>
          <p:nvPr/>
        </p:nvSpPr>
        <p:spPr>
          <a:xfrm>
            <a:off x="6442307" y="1264914"/>
            <a:ext cx="1025327" cy="4028704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PC nonlinear models</a:t>
            </a:r>
          </a:p>
          <a:p>
            <a:pPr marL="0" algn="ctr" defTabSz="914400" rtl="0" eaLnBrk="1" latinLnBrk="0" hangingPunct="1"/>
            <a:r>
              <a:rPr lang="en-US" sz="1200" dirty="0"/>
              <a:t>X6</a:t>
            </a:r>
            <a:endParaRPr lang="he-IL" sz="1200" dirty="0"/>
          </a:p>
          <a:p>
            <a:pPr marL="0" algn="ctr" defTabSz="914400" rtl="0" eaLnBrk="1" latinLnBrk="0" hangingPunct="1"/>
            <a:r>
              <a:rPr lang="en-US" sz="1200" dirty="0"/>
              <a:t>And feedforwards elements</a:t>
            </a:r>
            <a:endParaRPr lang="he-IL" sz="1200" dirty="0"/>
          </a:p>
        </p:txBody>
      </p: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7ADE081D-7D4E-ADC4-57D0-BFF49ADE5449}"/>
              </a:ext>
            </a:extLst>
          </p:cNvPr>
          <p:cNvCxnSpPr>
            <a:cxnSpLocks/>
          </p:cNvCxnSpPr>
          <p:nvPr/>
        </p:nvCxnSpPr>
        <p:spPr>
          <a:xfrm>
            <a:off x="4678069" y="2594720"/>
            <a:ext cx="0" cy="951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C5BC0200-D387-371E-155A-2594D9FB4BBB}"/>
              </a:ext>
            </a:extLst>
          </p:cNvPr>
          <p:cNvCxnSpPr>
            <a:cxnSpLocks/>
          </p:cNvCxnSpPr>
          <p:nvPr/>
        </p:nvCxnSpPr>
        <p:spPr>
          <a:xfrm flipV="1">
            <a:off x="1465982" y="3834791"/>
            <a:ext cx="4960639" cy="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2DA03356-07B3-811B-C62D-E9202453A1F3}"/>
              </a:ext>
            </a:extLst>
          </p:cNvPr>
          <p:cNvCxnSpPr>
            <a:cxnSpLocks/>
          </p:cNvCxnSpPr>
          <p:nvPr/>
        </p:nvCxnSpPr>
        <p:spPr>
          <a:xfrm>
            <a:off x="6149663" y="1988374"/>
            <a:ext cx="28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E6EB7DB3-FCA7-9563-4A4D-51F89BAA2E01}"/>
              </a:ext>
            </a:extLst>
          </p:cNvPr>
          <p:cNvCxnSpPr>
            <a:cxnSpLocks/>
          </p:cNvCxnSpPr>
          <p:nvPr/>
        </p:nvCxnSpPr>
        <p:spPr>
          <a:xfrm>
            <a:off x="4678069" y="3532884"/>
            <a:ext cx="175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CE0E689C-AB9A-26C8-7E4E-D19854F7C7F1}"/>
              </a:ext>
            </a:extLst>
          </p:cNvPr>
          <p:cNvCxnSpPr>
            <a:cxnSpLocks/>
          </p:cNvCxnSpPr>
          <p:nvPr/>
        </p:nvCxnSpPr>
        <p:spPr>
          <a:xfrm>
            <a:off x="4265338" y="2582710"/>
            <a:ext cx="0" cy="1406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מלבן 28">
            <a:extLst>
              <a:ext uri="{FF2B5EF4-FFF2-40B4-BE49-F238E27FC236}">
                <a16:creationId xmlns:a16="http://schemas.microsoft.com/office/drawing/2014/main" id="{89467D36-FB98-99BC-9BC0-3463B1022C65}"/>
              </a:ext>
            </a:extLst>
          </p:cNvPr>
          <p:cNvSpPr/>
          <p:nvPr/>
        </p:nvSpPr>
        <p:spPr>
          <a:xfrm>
            <a:off x="3672976" y="4052939"/>
            <a:ext cx="1146625" cy="1144258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MATLAB</a:t>
            </a:r>
          </a:p>
          <a:p>
            <a:pPr marL="0" algn="ctr" defTabSz="914400" rtl="0" eaLnBrk="1" latinLnBrk="0" hangingPunct="1"/>
            <a:r>
              <a:rPr lang="en-US" sz="1200" dirty="0"/>
              <a:t>Control system package PID tuner package</a:t>
            </a:r>
            <a:endParaRPr lang="he-IL" sz="1200" dirty="0"/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3D990855-6645-70C3-84CF-48AC6E637483}"/>
              </a:ext>
            </a:extLst>
          </p:cNvPr>
          <p:cNvCxnSpPr>
            <a:cxnSpLocks/>
          </p:cNvCxnSpPr>
          <p:nvPr/>
        </p:nvCxnSpPr>
        <p:spPr>
          <a:xfrm>
            <a:off x="7505176" y="1392225"/>
            <a:ext cx="513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C75CADDA-087C-B2BF-4F68-743AB277A90E}"/>
              </a:ext>
            </a:extLst>
          </p:cNvPr>
          <p:cNvCxnSpPr>
            <a:cxnSpLocks/>
          </p:cNvCxnSpPr>
          <p:nvPr/>
        </p:nvCxnSpPr>
        <p:spPr>
          <a:xfrm>
            <a:off x="7505176" y="2690544"/>
            <a:ext cx="522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85524C95-D195-F00D-578D-D9CA4F720D3B}"/>
              </a:ext>
            </a:extLst>
          </p:cNvPr>
          <p:cNvCxnSpPr>
            <a:cxnSpLocks/>
          </p:cNvCxnSpPr>
          <p:nvPr/>
        </p:nvCxnSpPr>
        <p:spPr>
          <a:xfrm>
            <a:off x="7505176" y="3545729"/>
            <a:ext cx="513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מלבן 34">
            <a:extLst>
              <a:ext uri="{FF2B5EF4-FFF2-40B4-BE49-F238E27FC236}">
                <a16:creationId xmlns:a16="http://schemas.microsoft.com/office/drawing/2014/main" id="{A488813F-6975-957F-AFA1-39BDEFEE3A8E}"/>
              </a:ext>
            </a:extLst>
          </p:cNvPr>
          <p:cNvSpPr/>
          <p:nvPr/>
        </p:nvSpPr>
        <p:spPr>
          <a:xfrm>
            <a:off x="8036697" y="1105521"/>
            <a:ext cx="813078" cy="98817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 model – Gun Elevation</a:t>
            </a:r>
          </a:p>
        </p:txBody>
      </p:sp>
      <p:sp>
        <p:nvSpPr>
          <p:cNvPr id="36" name="מלבן 35">
            <a:extLst>
              <a:ext uri="{FF2B5EF4-FFF2-40B4-BE49-F238E27FC236}">
                <a16:creationId xmlns:a16="http://schemas.microsoft.com/office/drawing/2014/main" id="{B66AC276-0727-856A-B3B5-0BE880A3DA10}"/>
              </a:ext>
            </a:extLst>
          </p:cNvPr>
          <p:cNvSpPr/>
          <p:nvPr/>
        </p:nvSpPr>
        <p:spPr>
          <a:xfrm>
            <a:off x="8037837" y="3292537"/>
            <a:ext cx="806412" cy="98817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 model – Gun Traverse</a:t>
            </a:r>
            <a:endParaRPr lang="he-IL" sz="1200" dirty="0"/>
          </a:p>
        </p:txBody>
      </p:sp>
      <p:sp>
        <p:nvSpPr>
          <p:cNvPr id="38" name="מלבן 37">
            <a:extLst>
              <a:ext uri="{FF2B5EF4-FFF2-40B4-BE49-F238E27FC236}">
                <a16:creationId xmlns:a16="http://schemas.microsoft.com/office/drawing/2014/main" id="{CBF6A877-2045-F22B-1D3A-9B0514702F36}"/>
              </a:ext>
            </a:extLst>
          </p:cNvPr>
          <p:cNvSpPr/>
          <p:nvPr/>
        </p:nvSpPr>
        <p:spPr>
          <a:xfrm>
            <a:off x="8034503" y="2171387"/>
            <a:ext cx="813078" cy="98817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 model – Pod Elevation</a:t>
            </a:r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BA2BC95E-59E9-C4B2-09A8-4C9A31F62982}"/>
              </a:ext>
            </a:extLst>
          </p:cNvPr>
          <p:cNvSpPr/>
          <p:nvPr/>
        </p:nvSpPr>
        <p:spPr>
          <a:xfrm>
            <a:off x="8045839" y="4413687"/>
            <a:ext cx="806412" cy="98817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 model – Pod Traverse</a:t>
            </a:r>
            <a:endParaRPr lang="he-IL" sz="1200" dirty="0"/>
          </a:p>
        </p:txBody>
      </p: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E47E8794-4BFC-BF71-A99A-C3D96EC7AE48}"/>
              </a:ext>
            </a:extLst>
          </p:cNvPr>
          <p:cNvCxnSpPr>
            <a:cxnSpLocks/>
          </p:cNvCxnSpPr>
          <p:nvPr/>
        </p:nvCxnSpPr>
        <p:spPr>
          <a:xfrm>
            <a:off x="7505176" y="4879665"/>
            <a:ext cx="529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סוגר מסולסל ימני 40">
            <a:extLst>
              <a:ext uri="{FF2B5EF4-FFF2-40B4-BE49-F238E27FC236}">
                <a16:creationId xmlns:a16="http://schemas.microsoft.com/office/drawing/2014/main" id="{541C5973-155E-EF87-0C87-C4F410027270}"/>
              </a:ext>
            </a:extLst>
          </p:cNvPr>
          <p:cNvSpPr/>
          <p:nvPr/>
        </p:nvSpPr>
        <p:spPr>
          <a:xfrm>
            <a:off x="8884686" y="1467291"/>
            <a:ext cx="378796" cy="1198180"/>
          </a:xfrm>
          <a:prstGeom prst="rightBrace">
            <a:avLst>
              <a:gd name="adj1" fmla="val 8333"/>
              <a:gd name="adj2" fmla="val 489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sz="1200"/>
          </a:p>
        </p:txBody>
      </p:sp>
      <p:sp>
        <p:nvSpPr>
          <p:cNvPr id="42" name="סוגר מסולסל ימני 41">
            <a:extLst>
              <a:ext uri="{FF2B5EF4-FFF2-40B4-BE49-F238E27FC236}">
                <a16:creationId xmlns:a16="http://schemas.microsoft.com/office/drawing/2014/main" id="{69E66DD1-EF16-F3DB-F202-C4B1A40D30A9}"/>
              </a:ext>
            </a:extLst>
          </p:cNvPr>
          <p:cNvSpPr/>
          <p:nvPr/>
        </p:nvSpPr>
        <p:spPr>
          <a:xfrm>
            <a:off x="8869334" y="3716005"/>
            <a:ext cx="378796" cy="1198180"/>
          </a:xfrm>
          <a:prstGeom prst="rightBrace">
            <a:avLst>
              <a:gd name="adj1" fmla="val 8333"/>
              <a:gd name="adj2" fmla="val 489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1200"/>
          </a:p>
        </p:txBody>
      </p: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8F2687B8-3DF7-6C41-2291-5422634B00CE}"/>
              </a:ext>
            </a:extLst>
          </p:cNvPr>
          <p:cNvCxnSpPr>
            <a:cxnSpLocks/>
          </p:cNvCxnSpPr>
          <p:nvPr/>
        </p:nvCxnSpPr>
        <p:spPr>
          <a:xfrm flipV="1">
            <a:off x="9246077" y="1755213"/>
            <a:ext cx="378795" cy="32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91C0C6BE-CFD6-0FC4-83DE-E1866E10800B}"/>
              </a:ext>
            </a:extLst>
          </p:cNvPr>
          <p:cNvCxnSpPr>
            <a:cxnSpLocks/>
          </p:cNvCxnSpPr>
          <p:nvPr/>
        </p:nvCxnSpPr>
        <p:spPr>
          <a:xfrm>
            <a:off x="9246076" y="2053433"/>
            <a:ext cx="358695" cy="31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8D0E46A3-E02A-E313-FACE-7E1C78E04BC0}"/>
              </a:ext>
            </a:extLst>
          </p:cNvPr>
          <p:cNvCxnSpPr>
            <a:cxnSpLocks/>
          </p:cNvCxnSpPr>
          <p:nvPr/>
        </p:nvCxnSpPr>
        <p:spPr>
          <a:xfrm flipV="1">
            <a:off x="9239305" y="3700409"/>
            <a:ext cx="358695" cy="61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4E34CFA7-6B51-BFDB-0D6A-685D69BE41AC}"/>
              </a:ext>
            </a:extLst>
          </p:cNvPr>
          <p:cNvCxnSpPr>
            <a:cxnSpLocks/>
          </p:cNvCxnSpPr>
          <p:nvPr/>
        </p:nvCxnSpPr>
        <p:spPr>
          <a:xfrm>
            <a:off x="9239304" y="4280708"/>
            <a:ext cx="387857" cy="5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מלבן 46">
            <a:extLst>
              <a:ext uri="{FF2B5EF4-FFF2-40B4-BE49-F238E27FC236}">
                <a16:creationId xmlns:a16="http://schemas.microsoft.com/office/drawing/2014/main" id="{9CA7743D-EA53-D8EC-AEF2-5608BBFA4754}"/>
              </a:ext>
            </a:extLst>
          </p:cNvPr>
          <p:cNvSpPr/>
          <p:nvPr/>
        </p:nvSpPr>
        <p:spPr>
          <a:xfrm>
            <a:off x="9658537" y="2340354"/>
            <a:ext cx="947164" cy="1494438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 models </a:t>
            </a:r>
          </a:p>
          <a:p>
            <a:pPr marL="0" algn="ctr" defTabSz="914400" rtl="0" eaLnBrk="1" latinLnBrk="0" hangingPunct="1"/>
            <a:r>
              <a:rPr lang="en-US" sz="1200" dirty="0"/>
              <a:t>Position control</a:t>
            </a:r>
            <a:endParaRPr lang="he-IL" sz="1200" dirty="0"/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954FF9CD-7557-05EF-2A00-9FFFBA821627}"/>
              </a:ext>
            </a:extLst>
          </p:cNvPr>
          <p:cNvSpPr/>
          <p:nvPr/>
        </p:nvSpPr>
        <p:spPr>
          <a:xfrm>
            <a:off x="9667041" y="4236981"/>
            <a:ext cx="1020855" cy="1570041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MATLAB</a:t>
            </a:r>
          </a:p>
          <a:p>
            <a:pPr marL="0" algn="ctr" defTabSz="914400" rtl="0" eaLnBrk="1" latinLnBrk="0" hangingPunct="1"/>
            <a:r>
              <a:rPr lang="en-US" sz="1200" dirty="0"/>
              <a:t>Control system package PID tuner package</a:t>
            </a:r>
            <a:endParaRPr lang="he-IL" sz="1200" dirty="0"/>
          </a:p>
        </p:txBody>
      </p:sp>
      <p:sp>
        <p:nvSpPr>
          <p:cNvPr id="49" name="מלבן 48">
            <a:extLst>
              <a:ext uri="{FF2B5EF4-FFF2-40B4-BE49-F238E27FC236}">
                <a16:creationId xmlns:a16="http://schemas.microsoft.com/office/drawing/2014/main" id="{36FB74FC-6360-BD53-6B51-A9E7758A003A}"/>
              </a:ext>
            </a:extLst>
          </p:cNvPr>
          <p:cNvSpPr/>
          <p:nvPr/>
        </p:nvSpPr>
        <p:spPr>
          <a:xfrm>
            <a:off x="9642104" y="632749"/>
            <a:ext cx="1037399" cy="1494438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MATLAB</a:t>
            </a:r>
          </a:p>
          <a:p>
            <a:pPr marL="0" algn="ctr" defTabSz="914400" rtl="0" eaLnBrk="1" latinLnBrk="0" hangingPunct="1"/>
            <a:r>
              <a:rPr lang="en-US" sz="1200" dirty="0"/>
              <a:t>Control system package PID tuner package</a:t>
            </a:r>
            <a:endParaRPr lang="he-IL" sz="1200" dirty="0"/>
          </a:p>
        </p:txBody>
      </p:sp>
      <p:sp>
        <p:nvSpPr>
          <p:cNvPr id="50" name="מלבן 49">
            <a:extLst>
              <a:ext uri="{FF2B5EF4-FFF2-40B4-BE49-F238E27FC236}">
                <a16:creationId xmlns:a16="http://schemas.microsoft.com/office/drawing/2014/main" id="{E6C548CB-A992-9E27-BF80-39FEC73E12FE}"/>
              </a:ext>
            </a:extLst>
          </p:cNvPr>
          <p:cNvSpPr/>
          <p:nvPr/>
        </p:nvSpPr>
        <p:spPr>
          <a:xfrm>
            <a:off x="11051560" y="3982368"/>
            <a:ext cx="975205" cy="151254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Position control</a:t>
            </a:r>
          </a:p>
          <a:p>
            <a:pPr marL="0" algn="ctr" defTabSz="914400" rtl="0" eaLnBrk="1" latinLnBrk="0" hangingPunct="1"/>
            <a:r>
              <a:rPr lang="en-US" sz="1200" dirty="0"/>
              <a:t>Traverse</a:t>
            </a:r>
          </a:p>
          <a:p>
            <a:pPr algn="ctr" rtl="0"/>
            <a:r>
              <a:rPr lang="en-US" sz="1200" dirty="0"/>
              <a:t>-</a:t>
            </a:r>
          </a:p>
          <a:p>
            <a:pPr algn="ctr" rtl="0"/>
            <a:r>
              <a:rPr lang="en-US" sz="1200" dirty="0"/>
              <a:t>Traverse</a:t>
            </a:r>
          </a:p>
          <a:p>
            <a:pPr algn="ctr" rtl="0"/>
            <a:r>
              <a:rPr lang="en-US" sz="1200" dirty="0"/>
              <a:t>slaved</a:t>
            </a:r>
            <a:endParaRPr lang="he-IL" sz="1200" dirty="0"/>
          </a:p>
          <a:p>
            <a:pPr marL="0" algn="ctr" defTabSz="914400" rtl="0" eaLnBrk="1" latinLnBrk="0" hangingPunct="1"/>
            <a:endParaRPr lang="he-IL" sz="1200" dirty="0"/>
          </a:p>
        </p:txBody>
      </p:sp>
      <p:sp>
        <p:nvSpPr>
          <p:cNvPr id="51" name="מלבן 50">
            <a:extLst>
              <a:ext uri="{FF2B5EF4-FFF2-40B4-BE49-F238E27FC236}">
                <a16:creationId xmlns:a16="http://schemas.microsoft.com/office/drawing/2014/main" id="{B4D7C211-6649-FC2C-A500-42137C3BD823}"/>
              </a:ext>
            </a:extLst>
          </p:cNvPr>
          <p:cNvSpPr/>
          <p:nvPr/>
        </p:nvSpPr>
        <p:spPr>
          <a:xfrm>
            <a:off x="10999280" y="996159"/>
            <a:ext cx="834754" cy="1337081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Position control</a:t>
            </a:r>
            <a:endParaRPr lang="he-IL" sz="1200" dirty="0"/>
          </a:p>
          <a:p>
            <a:pPr marL="0" algn="ctr" defTabSz="914400" rtl="0" eaLnBrk="1" latinLnBrk="0" hangingPunct="1"/>
            <a:r>
              <a:rPr lang="en-US" sz="1200" dirty="0"/>
              <a:t>-</a:t>
            </a:r>
          </a:p>
          <a:p>
            <a:pPr marL="0" algn="ctr" defTabSz="914400" rtl="0" eaLnBrk="1" latinLnBrk="0" hangingPunct="1"/>
            <a:r>
              <a:rPr lang="en-US" sz="1200" dirty="0"/>
              <a:t>Elevation</a:t>
            </a:r>
          </a:p>
          <a:p>
            <a:pPr marL="0" algn="ctr" defTabSz="914400" rtl="0" eaLnBrk="1" latinLnBrk="0" hangingPunct="1"/>
            <a:r>
              <a:rPr lang="en-US" sz="1200" dirty="0"/>
              <a:t>slaved</a:t>
            </a:r>
            <a:endParaRPr lang="he-IL" sz="1200" dirty="0"/>
          </a:p>
        </p:txBody>
      </p: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11D5E2F2-4B13-AD99-99E2-0BE55BA5AC6C}"/>
              </a:ext>
            </a:extLst>
          </p:cNvPr>
          <p:cNvCxnSpPr>
            <a:cxnSpLocks/>
          </p:cNvCxnSpPr>
          <p:nvPr/>
        </p:nvCxnSpPr>
        <p:spPr>
          <a:xfrm>
            <a:off x="10645785" y="3159560"/>
            <a:ext cx="388692" cy="87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D5A5C9F2-2FE7-5FBC-CDB5-A95DCAD7074A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0727776" y="4738639"/>
            <a:ext cx="323784" cy="45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9D5009EA-9C18-3774-05AA-C0EF92B9B09A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10679503" y="1379967"/>
            <a:ext cx="290065" cy="791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83C88248-2B7C-C9DD-3E8B-AFBC7EB71DAC}"/>
              </a:ext>
            </a:extLst>
          </p:cNvPr>
          <p:cNvCxnSpPr>
            <a:cxnSpLocks/>
          </p:cNvCxnSpPr>
          <p:nvPr/>
        </p:nvCxnSpPr>
        <p:spPr>
          <a:xfrm flipV="1">
            <a:off x="10645785" y="2171387"/>
            <a:ext cx="323783" cy="961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מלבן 55">
            <a:extLst>
              <a:ext uri="{FF2B5EF4-FFF2-40B4-BE49-F238E27FC236}">
                <a16:creationId xmlns:a16="http://schemas.microsoft.com/office/drawing/2014/main" id="{69B81942-19A4-B8CA-F953-DC759E69CE48}"/>
              </a:ext>
            </a:extLst>
          </p:cNvPr>
          <p:cNvSpPr/>
          <p:nvPr/>
        </p:nvSpPr>
        <p:spPr>
          <a:xfrm>
            <a:off x="11204577" y="5656655"/>
            <a:ext cx="800838" cy="103577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Control panel</a:t>
            </a:r>
            <a:endParaRPr lang="he-IL" sz="1200" dirty="0"/>
          </a:p>
        </p:txBody>
      </p:sp>
      <p:sp>
        <p:nvSpPr>
          <p:cNvPr id="57" name="מלבן מעוגל 56">
            <a:extLst>
              <a:ext uri="{FF2B5EF4-FFF2-40B4-BE49-F238E27FC236}">
                <a16:creationId xmlns:a16="http://schemas.microsoft.com/office/drawing/2014/main" id="{14379776-523F-290C-F67E-B93A82E14BBC}"/>
              </a:ext>
            </a:extLst>
          </p:cNvPr>
          <p:cNvSpPr/>
          <p:nvPr/>
        </p:nvSpPr>
        <p:spPr>
          <a:xfrm>
            <a:off x="10831394" y="2917395"/>
            <a:ext cx="1179188" cy="591325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Disturbances measurements</a:t>
            </a:r>
            <a:endParaRPr lang="he-IL" sz="1200" dirty="0"/>
          </a:p>
        </p:txBody>
      </p: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B5AE666E-99C5-78BC-2C61-247F4506DE43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11416657" y="2306871"/>
            <a:ext cx="4331" cy="61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48F5833E-2074-B4CE-A62A-83ED94232D03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1420988" y="3508720"/>
            <a:ext cx="1090" cy="48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0A51A464-5C88-C71D-B6F0-92A0B829603F}"/>
              </a:ext>
            </a:extLst>
          </p:cNvPr>
          <p:cNvGrpSpPr/>
          <p:nvPr/>
        </p:nvGrpSpPr>
        <p:grpSpPr>
          <a:xfrm>
            <a:off x="4835002" y="1412726"/>
            <a:ext cx="1314661" cy="4135452"/>
            <a:chOff x="4835002" y="1412726"/>
            <a:chExt cx="1314661" cy="4135452"/>
          </a:xfrm>
        </p:grpSpPr>
        <p:cxnSp>
          <p:nvCxnSpPr>
            <p:cNvPr id="21" name="מחבר חץ ישר 20">
              <a:extLst>
                <a:ext uri="{FF2B5EF4-FFF2-40B4-BE49-F238E27FC236}">
                  <a16:creationId xmlns:a16="http://schemas.microsoft.com/office/drawing/2014/main" id="{7F4CD834-3255-3ED4-8978-8698D353C047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H="1" flipV="1">
              <a:off x="5684480" y="2663508"/>
              <a:ext cx="48385" cy="2884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4B3C6C89-6CF3-90DC-F339-C98118B5151B}"/>
                </a:ext>
              </a:extLst>
            </p:cNvPr>
            <p:cNvSpPr/>
            <p:nvPr/>
          </p:nvSpPr>
          <p:spPr>
            <a:xfrm>
              <a:off x="5219296" y="1412726"/>
              <a:ext cx="930367" cy="1250782"/>
            </a:xfrm>
            <a:prstGeom prst="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r>
                <a:rPr lang="en-US" sz="1200" dirty="0"/>
                <a:t>SIMULINK</a:t>
              </a:r>
            </a:p>
            <a:p>
              <a:pPr marL="0" algn="ctr" defTabSz="914400" rtl="0" eaLnBrk="1" latinLnBrk="0" hangingPunct="1"/>
              <a:r>
                <a:rPr lang="en-US" sz="1200" dirty="0"/>
                <a:t>Linear</a:t>
              </a:r>
            </a:p>
            <a:p>
              <a:pPr marL="0" algn="ctr" defTabSz="914400" rtl="0" eaLnBrk="1" latinLnBrk="0" hangingPunct="1"/>
              <a:r>
                <a:rPr lang="en-US" sz="1200" dirty="0"/>
                <a:t>control models</a:t>
              </a:r>
            </a:p>
            <a:p>
              <a:pPr marL="0" algn="ctr" defTabSz="914400" rtl="0" eaLnBrk="1" latinLnBrk="0" hangingPunct="1"/>
              <a:r>
                <a:rPr lang="en-US" sz="1200" dirty="0"/>
                <a:t>X6</a:t>
              </a:r>
              <a:endParaRPr lang="he-IL" sz="1200" dirty="0"/>
            </a:p>
          </p:txBody>
        </p:sp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22FB42CC-51C9-EBDD-F8E9-7A5985A8551C}"/>
                </a:ext>
              </a:extLst>
            </p:cNvPr>
            <p:cNvGrpSpPr/>
            <p:nvPr/>
          </p:nvGrpSpPr>
          <p:grpSpPr>
            <a:xfrm>
              <a:off x="4835002" y="2690544"/>
              <a:ext cx="608884" cy="1896219"/>
              <a:chOff x="4835002" y="2690544"/>
              <a:chExt cx="608884" cy="1896219"/>
            </a:xfrm>
          </p:grpSpPr>
          <p:cxnSp>
            <p:nvCxnSpPr>
              <p:cNvPr id="30" name="מחבר חץ ישר 29">
                <a:extLst>
                  <a:ext uri="{FF2B5EF4-FFF2-40B4-BE49-F238E27FC236}">
                    <a16:creationId xmlns:a16="http://schemas.microsoft.com/office/drawing/2014/main" id="{66482E61-A414-0F8E-BCAE-274E59C1E8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886" y="2690544"/>
                <a:ext cx="0" cy="1896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מחבר ישר 59">
                <a:extLst>
                  <a:ext uri="{FF2B5EF4-FFF2-40B4-BE49-F238E27FC236}">
                    <a16:creationId xmlns:a16="http://schemas.microsoft.com/office/drawing/2014/main" id="{240C3F76-8EE5-A9F0-690A-E351656E05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35002" y="4560674"/>
                <a:ext cx="6088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D78966FB-C618-1DE9-AD5E-910F3DCA11B7}"/>
              </a:ext>
            </a:extLst>
          </p:cNvPr>
          <p:cNvCxnSpPr>
            <a:cxnSpLocks/>
          </p:cNvCxnSpPr>
          <p:nvPr/>
        </p:nvCxnSpPr>
        <p:spPr>
          <a:xfrm>
            <a:off x="7505176" y="1917299"/>
            <a:ext cx="497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מחבר חץ ישר 62">
            <a:extLst>
              <a:ext uri="{FF2B5EF4-FFF2-40B4-BE49-F238E27FC236}">
                <a16:creationId xmlns:a16="http://schemas.microsoft.com/office/drawing/2014/main" id="{BCAF09FF-0974-3CEB-5B44-C5C471396DFF}"/>
              </a:ext>
            </a:extLst>
          </p:cNvPr>
          <p:cNvCxnSpPr>
            <a:cxnSpLocks/>
          </p:cNvCxnSpPr>
          <p:nvPr/>
        </p:nvCxnSpPr>
        <p:spPr>
          <a:xfrm>
            <a:off x="7505176" y="4052939"/>
            <a:ext cx="513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מלבן 68">
            <a:extLst>
              <a:ext uri="{FF2B5EF4-FFF2-40B4-BE49-F238E27FC236}">
                <a16:creationId xmlns:a16="http://schemas.microsoft.com/office/drawing/2014/main" id="{EC430F2C-6D85-ECA0-EC36-D8E662E9A701}"/>
              </a:ext>
            </a:extLst>
          </p:cNvPr>
          <p:cNvSpPr/>
          <p:nvPr/>
        </p:nvSpPr>
        <p:spPr>
          <a:xfrm>
            <a:off x="7505176" y="5807022"/>
            <a:ext cx="1169647" cy="601803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</a:t>
            </a:r>
            <a:r>
              <a:rPr lang="he-IL" sz="1200" dirty="0"/>
              <a:t> FEEDFORWARD</a:t>
            </a:r>
          </a:p>
        </p:txBody>
      </p: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2A6D232D-5C6C-A398-FFB5-EFBE5E3CA02B}"/>
              </a:ext>
            </a:extLst>
          </p:cNvPr>
          <p:cNvCxnSpPr>
            <a:cxnSpLocks/>
          </p:cNvCxnSpPr>
          <p:nvPr/>
        </p:nvCxnSpPr>
        <p:spPr>
          <a:xfrm flipH="1" flipV="1">
            <a:off x="7301855" y="5208066"/>
            <a:ext cx="788145" cy="60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מלבן 67">
            <a:extLst>
              <a:ext uri="{FF2B5EF4-FFF2-40B4-BE49-F238E27FC236}">
                <a16:creationId xmlns:a16="http://schemas.microsoft.com/office/drawing/2014/main" id="{42105C88-6A5C-E609-B96B-847E6BD40A8B}"/>
              </a:ext>
            </a:extLst>
          </p:cNvPr>
          <p:cNvSpPr/>
          <p:nvPr/>
        </p:nvSpPr>
        <p:spPr>
          <a:xfrm>
            <a:off x="472223" y="6351310"/>
            <a:ext cx="1652657" cy="48596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dirty="0"/>
              <a:t>SIMULINK</a:t>
            </a:r>
          </a:p>
        </p:txBody>
      </p:sp>
      <p:sp>
        <p:nvSpPr>
          <p:cNvPr id="71" name="מלבן 70">
            <a:extLst>
              <a:ext uri="{FF2B5EF4-FFF2-40B4-BE49-F238E27FC236}">
                <a16:creationId xmlns:a16="http://schemas.microsoft.com/office/drawing/2014/main" id="{2AF059B1-5BCC-09B7-22CF-CBB0076589D8}"/>
              </a:ext>
            </a:extLst>
          </p:cNvPr>
          <p:cNvSpPr/>
          <p:nvPr/>
        </p:nvSpPr>
        <p:spPr>
          <a:xfrm>
            <a:off x="348628" y="5068160"/>
            <a:ext cx="1907296" cy="667400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dirty="0"/>
              <a:t>Theoretical models</a:t>
            </a:r>
          </a:p>
        </p:txBody>
      </p:sp>
      <p:sp>
        <p:nvSpPr>
          <p:cNvPr id="72" name="מלבן 71">
            <a:extLst>
              <a:ext uri="{FF2B5EF4-FFF2-40B4-BE49-F238E27FC236}">
                <a16:creationId xmlns:a16="http://schemas.microsoft.com/office/drawing/2014/main" id="{6A67B165-5878-144E-266A-899F09E01B34}"/>
              </a:ext>
            </a:extLst>
          </p:cNvPr>
          <p:cNvSpPr/>
          <p:nvPr/>
        </p:nvSpPr>
        <p:spPr>
          <a:xfrm>
            <a:off x="413623" y="5813141"/>
            <a:ext cx="1732174" cy="460588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dirty="0"/>
              <a:t>MATLAB</a:t>
            </a:r>
          </a:p>
        </p:txBody>
      </p:sp>
      <p:sp>
        <p:nvSpPr>
          <p:cNvPr id="73" name="מלבן מעוגל 72">
            <a:extLst>
              <a:ext uri="{FF2B5EF4-FFF2-40B4-BE49-F238E27FC236}">
                <a16:creationId xmlns:a16="http://schemas.microsoft.com/office/drawing/2014/main" id="{B2097BBA-C1E0-7B7A-5817-591F609077A1}"/>
              </a:ext>
            </a:extLst>
          </p:cNvPr>
          <p:cNvSpPr/>
          <p:nvPr/>
        </p:nvSpPr>
        <p:spPr>
          <a:xfrm>
            <a:off x="305690" y="4378076"/>
            <a:ext cx="2076154" cy="592716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Real system measurements</a:t>
            </a:r>
            <a:endParaRPr lang="he-IL" sz="1200" dirty="0"/>
          </a:p>
          <a:p>
            <a:pPr marL="0" algn="ctr" defTabSz="914400" rtl="0" eaLnBrk="1" latinLnBrk="0" hangingPunct="1"/>
            <a:r>
              <a:rPr lang="en-US" sz="1200" dirty="0"/>
              <a:t>and electro-mechanical parameters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26419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6" grpId="0"/>
      <p:bldP spid="17" grpId="0" animBg="1"/>
      <p:bldP spid="18" grpId="0" animBg="1"/>
      <p:bldP spid="20" grpId="0" animBg="1"/>
      <p:bldP spid="23" grpId="0" animBg="1"/>
      <p:bldP spid="29" grpId="0" animBg="1"/>
      <p:bldP spid="35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57" grpId="0" animBg="1"/>
      <p:bldP spid="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EDCE67D-4114-3B85-BA1A-248243E53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7" y="1976037"/>
            <a:ext cx="3582170" cy="264328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55E3153-C187-F2C2-7033-EA4494E90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" b="1369"/>
          <a:stretch/>
        </p:blipFill>
        <p:spPr bwMode="auto">
          <a:xfrm>
            <a:off x="4258407" y="944271"/>
            <a:ext cx="3618696" cy="2864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97E2163-8D26-19AE-1F5D-BB659C92C7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 r="1190" b="1246"/>
          <a:stretch/>
        </p:blipFill>
        <p:spPr bwMode="auto">
          <a:xfrm>
            <a:off x="4258407" y="3969288"/>
            <a:ext cx="3619045" cy="2492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D79D337-CB35-CBA4-AB12-12FE9F37CA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5420" cy="666735"/>
          </a:xfrm>
          <a:prstGeom prst="rect">
            <a:avLst/>
          </a:prstGeom>
        </p:spPr>
      </p:pic>
      <p:sp>
        <p:nvSpPr>
          <p:cNvPr id="10" name="חץ ימינה 9">
            <a:extLst>
              <a:ext uri="{FF2B5EF4-FFF2-40B4-BE49-F238E27FC236}">
                <a16:creationId xmlns:a16="http://schemas.microsoft.com/office/drawing/2014/main" id="{F763DAA1-5DDC-EA30-6A80-2A821B7CD808}"/>
              </a:ext>
            </a:extLst>
          </p:cNvPr>
          <p:cNvSpPr/>
          <p:nvPr/>
        </p:nvSpPr>
        <p:spPr>
          <a:xfrm>
            <a:off x="3656045" y="3174697"/>
            <a:ext cx="387952" cy="245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/>
          </a:p>
        </p:txBody>
      </p:sp>
      <p:sp>
        <p:nvSpPr>
          <p:cNvPr id="11" name="חץ ימינה 10">
            <a:extLst>
              <a:ext uri="{FF2B5EF4-FFF2-40B4-BE49-F238E27FC236}">
                <a16:creationId xmlns:a16="http://schemas.microsoft.com/office/drawing/2014/main" id="{F956861C-BB5B-0513-D18F-A157F83FEF96}"/>
              </a:ext>
            </a:extLst>
          </p:cNvPr>
          <p:cNvSpPr/>
          <p:nvPr/>
        </p:nvSpPr>
        <p:spPr>
          <a:xfrm>
            <a:off x="7971465" y="3174697"/>
            <a:ext cx="367465" cy="209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1CFEC2A-B3A3-CB3D-B4F3-1D4ABAFD1243}"/>
              </a:ext>
            </a:extLst>
          </p:cNvPr>
          <p:cNvSpPr txBox="1"/>
          <p:nvPr/>
        </p:nvSpPr>
        <p:spPr>
          <a:xfrm>
            <a:off x="2561532" y="40979"/>
            <a:ext cx="72805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eaLnBrk="1" latinLnBrk="0" hangingPunct="1"/>
            <a:r>
              <a:rPr lang="he-IL" sz="3200" dirty="0"/>
              <a:t>סיכום שלבי בניית הסימולטור – מבט כולל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4B4CCBD-37A6-8E01-C534-FD8C4AA42C39}"/>
              </a:ext>
            </a:extLst>
          </p:cNvPr>
          <p:cNvSpPr txBox="1"/>
          <p:nvPr/>
        </p:nvSpPr>
        <p:spPr>
          <a:xfrm>
            <a:off x="91440" y="4559520"/>
            <a:ext cx="32816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eaLnBrk="1" latinLnBrk="0" hangingPunct="1"/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</a:t>
            </a:r>
            <a:r>
              <a:rPr lang="he-IL" sz="18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he-IL" sz="9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זכויות יוצרים – ד''ר גבריאל דוידוב מתוך מצגת קורס "בקרה 2</a:t>
            </a:r>
            <a:r>
              <a:rPr lang="he-IL" sz="9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he-IL" sz="9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900" dirty="0">
                <a:effectLst/>
              </a:rPr>
              <a:t> 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D94A1E2-1C59-38C0-A832-7443D7EDBB2D}"/>
              </a:ext>
            </a:extLst>
          </p:cNvPr>
          <p:cNvSpPr txBox="1"/>
          <p:nvPr/>
        </p:nvSpPr>
        <p:spPr>
          <a:xfrm>
            <a:off x="8477787" y="3059668"/>
            <a:ext cx="31851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eaLnBrk="1" latinLnBrk="0" hangingPunct="1"/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© </a:t>
            </a:r>
            <a:r>
              <a:rPr lang="he-IL" sz="18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he-IL" sz="9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זכויות יוצרים – ד''ר גבריאל דוידוב מתוך </a:t>
            </a:r>
            <a:r>
              <a:rPr lang="he-IL" sz="900" i="1" dirty="0">
                <a:ea typeface="Times New Roman" panose="02020603050405020304" pitchFamily="18" charset="0"/>
                <a:cs typeface="Arial" panose="020B0604020202020204" pitchFamily="34" charset="0"/>
              </a:rPr>
              <a:t>קטלוג פרמטרים</a:t>
            </a:r>
            <a:endParaRPr lang="he-IL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02F74608-E550-2E17-76A0-53ADDA338B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53" b="14342"/>
          <a:stretch/>
        </p:blipFill>
        <p:spPr>
          <a:xfrm>
            <a:off x="8157083" y="710081"/>
            <a:ext cx="4034917" cy="2380288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A3CFCDBE-35C6-11BB-FD06-E8E73F88E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840" y="3413810"/>
            <a:ext cx="3765402" cy="34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2411497" y="2777235"/>
            <a:ext cx="49999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הקדמה</a:t>
            </a:r>
          </a:p>
        </p:txBody>
      </p:sp>
    </p:spTree>
    <p:extLst>
      <p:ext uri="{BB962C8B-B14F-4D97-AF65-F5344CB8AC3E}">
        <p14:creationId xmlns:p14="http://schemas.microsoft.com/office/powerpoint/2010/main" val="220337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5093184" y="2659457"/>
            <a:ext cx="217407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תוצרים</a:t>
            </a:r>
          </a:p>
        </p:txBody>
      </p:sp>
    </p:spTree>
    <p:extLst>
      <p:ext uri="{BB962C8B-B14F-4D97-AF65-F5344CB8AC3E}">
        <p14:creationId xmlns:p14="http://schemas.microsoft.com/office/powerpoint/2010/main" val="48309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FE53A7E-9647-EDDF-CD30-CEDA90CF6B15}"/>
              </a:ext>
            </a:extLst>
          </p:cNvPr>
          <p:cNvSpPr txBox="1"/>
          <p:nvPr/>
        </p:nvSpPr>
        <p:spPr>
          <a:xfrm>
            <a:off x="7989757" y="537421"/>
            <a:ext cx="40908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he-IL" sz="1400" dirty="0"/>
              <a:t>תוצר סימולטור SIMULINK עבור ציר הגבהה 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FCE2973-F44C-8FFA-5F59-E0AB0D987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8762" cy="60368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78EB3E1-6923-F5F6-868B-A497EFE3FCD3}"/>
              </a:ext>
            </a:extLst>
          </p:cNvPr>
          <p:cNvSpPr txBox="1"/>
          <p:nvPr/>
        </p:nvSpPr>
        <p:spPr>
          <a:xfrm>
            <a:off x="2562830" y="-42454"/>
            <a:ext cx="64033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 – סימולטור ציר הגבהה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0A8226A-5211-0084-EB03-2889E27F40BE}"/>
              </a:ext>
            </a:extLst>
          </p:cNvPr>
          <p:cNvSpPr txBox="1"/>
          <p:nvPr/>
        </p:nvSpPr>
        <p:spPr>
          <a:xfrm>
            <a:off x="8880227" y="821676"/>
            <a:ext cx="320039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he-IL" sz="1400" dirty="0"/>
              <a:t>לוח בקרה לשליטה 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E1F2FD6-9A61-CA34-7F5A-0EF05D24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3" y="1466258"/>
            <a:ext cx="7772400" cy="490372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5700E79-925C-3210-E22B-6F27F4471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3" y="1458209"/>
            <a:ext cx="7772400" cy="4903722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0B6265E1-AAD3-88D3-37F3-0756C9E5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23" y="1450160"/>
            <a:ext cx="7772400" cy="4903722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2CFB32DD-D67B-2FF4-9EC6-C266A916B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23" y="1442111"/>
            <a:ext cx="7772400" cy="4903722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38E828B1-B5C0-3BED-821C-C91D68B7E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23" y="1416857"/>
            <a:ext cx="7772400" cy="4903722"/>
          </a:xfrm>
          <a:prstGeom prst="rect">
            <a:avLst/>
          </a:prstGeom>
        </p:spPr>
      </p:pic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D70329FC-5D25-6E06-681E-345055213901}"/>
              </a:ext>
            </a:extLst>
          </p:cNvPr>
          <p:cNvSpPr txBox="1"/>
          <p:nvPr/>
        </p:nvSpPr>
        <p:spPr>
          <a:xfrm>
            <a:off x="9509760" y="2642089"/>
            <a:ext cx="210793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endParaRPr lang="he-IL" sz="1400" dirty="0">
              <a:solidFill>
                <a:schemeClr val="bg1"/>
              </a:solidFill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C3B6835-7B64-F6BD-5987-D019D9E1A419}"/>
              </a:ext>
            </a:extLst>
          </p:cNvPr>
          <p:cNvGrpSpPr/>
          <p:nvPr/>
        </p:nvGrpSpPr>
        <p:grpSpPr>
          <a:xfrm>
            <a:off x="8066365" y="1091017"/>
            <a:ext cx="3937653" cy="5555402"/>
            <a:chOff x="8142973" y="1129453"/>
            <a:chExt cx="3937653" cy="5555402"/>
          </a:xfrm>
        </p:grpSpPr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73C8D450-46D6-A410-B4B0-AAA17B97E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700" r="10876" b="2117"/>
            <a:stretch/>
          </p:blipFill>
          <p:spPr>
            <a:xfrm>
              <a:off x="8142973" y="1129453"/>
              <a:ext cx="3937653" cy="5555402"/>
            </a:xfrm>
            <a:prstGeom prst="rect">
              <a:avLst/>
            </a:prstGeom>
          </p:spPr>
        </p:pic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EB71A1BD-7333-3104-9B90-9EC92E56E2C5}"/>
                </a:ext>
              </a:extLst>
            </p:cNvPr>
            <p:cNvSpPr/>
            <p:nvPr/>
          </p:nvSpPr>
          <p:spPr>
            <a:xfrm>
              <a:off x="8276008" y="3200478"/>
              <a:ext cx="1204877" cy="961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sz="1000" dirty="0">
                  <a:solidFill>
                    <a:schemeClr val="tx1"/>
                  </a:solidFill>
                </a:rPr>
                <a:t>Time domain input</a:t>
              </a:r>
              <a:endParaRPr lang="he-IL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76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C27F4E0-D961-2068-3BC9-7F00C9417E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3"/>
          <a:stretch/>
        </p:blipFill>
        <p:spPr>
          <a:xfrm>
            <a:off x="134815" y="2049615"/>
            <a:ext cx="5241441" cy="19881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B6E6A96-3F89-BC5E-905F-74353CC1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1"/>
          <a:stretch/>
        </p:blipFill>
        <p:spPr>
          <a:xfrm>
            <a:off x="7113101" y="2044907"/>
            <a:ext cx="5078899" cy="195949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3882CDE-CE3C-E0E8-56CB-1EC7CDCE3F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1C26CE99-20E6-C49B-FE87-24B003528256}"/>
              </a:ext>
            </a:extLst>
          </p:cNvPr>
          <p:cNvSpPr txBox="1"/>
          <p:nvPr/>
        </p:nvSpPr>
        <p:spPr>
          <a:xfrm>
            <a:off x="134815" y="17524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טיב ייצוב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F27773F-BDAA-299B-03BC-4D65A5C85E43}"/>
              </a:ext>
            </a:extLst>
          </p:cNvPr>
          <p:cNvSpPr txBox="1"/>
          <p:nvPr/>
        </p:nvSpPr>
        <p:spPr>
          <a:xfrm>
            <a:off x="8894383" y="1645789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צידוד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04B4623-126A-02CE-AA80-945C182CA9F3}"/>
              </a:ext>
            </a:extLst>
          </p:cNvPr>
          <p:cNvSpPr txBox="1"/>
          <p:nvPr/>
        </p:nvSpPr>
        <p:spPr>
          <a:xfrm>
            <a:off x="2217595" y="1645789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הגבהה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22FF439-839B-4E84-DAB9-8E4456D0C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3"/>
          <a:stretch/>
        </p:blipFill>
        <p:spPr>
          <a:xfrm>
            <a:off x="7113101" y="4005715"/>
            <a:ext cx="5078899" cy="2212204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0C03B43-8954-9C51-2E3A-93868D16FB76}"/>
              </a:ext>
            </a:extLst>
          </p:cNvPr>
          <p:cNvSpPr txBox="1"/>
          <p:nvPr/>
        </p:nvSpPr>
        <p:spPr>
          <a:xfrm>
            <a:off x="5673913" y="2290573"/>
            <a:ext cx="11415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הפרעת ירי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5C325D1-66E4-670A-7964-2D19740C3721}"/>
              </a:ext>
            </a:extLst>
          </p:cNvPr>
          <p:cNvSpPr txBox="1"/>
          <p:nvPr/>
        </p:nvSpPr>
        <p:spPr>
          <a:xfrm>
            <a:off x="5417994" y="5504486"/>
            <a:ext cx="15015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זווית אופטיקה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369E21A-E44C-DD77-B1F4-930D1CE4F94B}"/>
              </a:ext>
            </a:extLst>
          </p:cNvPr>
          <p:cNvSpPr txBox="1"/>
          <p:nvPr/>
        </p:nvSpPr>
        <p:spPr>
          <a:xfrm>
            <a:off x="5607931" y="4493536"/>
            <a:ext cx="10684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זווית נשק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BC55049-1E35-7BB1-73FB-4BD56411E57C}"/>
              </a:ext>
            </a:extLst>
          </p:cNvPr>
          <p:cNvSpPr txBox="1"/>
          <p:nvPr/>
        </p:nvSpPr>
        <p:spPr>
          <a:xfrm>
            <a:off x="5545864" y="3271539"/>
            <a:ext cx="13976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הפרעת קרקע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3A1E9E09-565B-2252-C90F-B65DF327F91A}"/>
              </a:ext>
            </a:extLst>
          </p:cNvPr>
          <p:cNvSpPr txBox="1"/>
          <p:nvPr/>
        </p:nvSpPr>
        <p:spPr>
          <a:xfrm>
            <a:off x="5464636" y="520411"/>
            <a:ext cx="6574055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/>
              <a:t>כניסות של הפרעות קרקע וירי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/>
              <a:t>סימולציה אי-לינארית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/>
              <a:t>שעבוד</a:t>
            </a:r>
          </a:p>
        </p:txBody>
      </p: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C0060ED5-4F30-B92B-B3CD-B080896FC9FB}"/>
              </a:ext>
            </a:extLst>
          </p:cNvPr>
          <p:cNvGrpSpPr/>
          <p:nvPr/>
        </p:nvGrpSpPr>
        <p:grpSpPr>
          <a:xfrm>
            <a:off x="134816" y="4005714"/>
            <a:ext cx="5241442" cy="2212205"/>
            <a:chOff x="134816" y="4005714"/>
            <a:chExt cx="5241442" cy="2212205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F548472B-30CF-69B2-944B-FA066BB25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93"/>
            <a:stretch/>
          </p:blipFill>
          <p:spPr>
            <a:xfrm>
              <a:off x="134816" y="4005714"/>
              <a:ext cx="5241442" cy="2212205"/>
            </a:xfrm>
            <a:prstGeom prst="rect">
              <a:avLst/>
            </a:prstGeom>
          </p:spPr>
        </p:pic>
        <p:sp>
          <p:nvSpPr>
            <p:cNvPr id="6" name="מסגרת 5">
              <a:extLst>
                <a:ext uri="{FF2B5EF4-FFF2-40B4-BE49-F238E27FC236}">
                  <a16:creationId xmlns:a16="http://schemas.microsoft.com/office/drawing/2014/main" id="{ACF8E4BC-A8BA-1A65-51DC-7938E4837B4E}"/>
                </a:ext>
              </a:extLst>
            </p:cNvPr>
            <p:cNvSpPr/>
            <p:nvPr/>
          </p:nvSpPr>
          <p:spPr>
            <a:xfrm>
              <a:off x="3721395" y="5331228"/>
              <a:ext cx="297712" cy="54259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9" name="מסגרת 8">
              <a:extLst>
                <a:ext uri="{FF2B5EF4-FFF2-40B4-BE49-F238E27FC236}">
                  <a16:creationId xmlns:a16="http://schemas.microsoft.com/office/drawing/2014/main" id="{A17B98AE-E4E2-0697-F9EF-58E0FEFFA087}"/>
                </a:ext>
              </a:extLst>
            </p:cNvPr>
            <p:cNvSpPr/>
            <p:nvPr/>
          </p:nvSpPr>
          <p:spPr>
            <a:xfrm>
              <a:off x="2289813" y="5331228"/>
              <a:ext cx="297712" cy="54259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תיבת טקסט 16">
                  <a:extLst>
                    <a:ext uri="{FF2B5EF4-FFF2-40B4-BE49-F238E27FC236}">
                      <a16:creationId xmlns:a16="http://schemas.microsoft.com/office/drawing/2014/main" id="{25A2847A-91AA-BF34-19ED-CFD77A0BB1F5}"/>
                    </a:ext>
                  </a:extLst>
                </p:cNvPr>
                <p:cNvSpPr txBox="1"/>
                <p:nvPr/>
              </p:nvSpPr>
              <p:spPr>
                <a:xfrm>
                  <a:off x="1105786" y="5124706"/>
                  <a:ext cx="1332883" cy="2616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𝑅𝑀</m:t>
                        </m:r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=1.630</m:t>
                        </m:r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−04</m:t>
                        </m:r>
                      </m:oMath>
                    </m:oMathPara>
                  </a14:m>
                  <a:endParaRPr lang="he-IL" sz="105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תיבת טקסט 16">
                  <a:extLst>
                    <a:ext uri="{FF2B5EF4-FFF2-40B4-BE49-F238E27FC236}">
                      <a16:creationId xmlns:a16="http://schemas.microsoft.com/office/drawing/2014/main" id="{25A2847A-91AA-BF34-19ED-CFD77A0BB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786" y="5124706"/>
                  <a:ext cx="1332883" cy="261610"/>
                </a:xfrm>
                <a:prstGeom prst="rect">
                  <a:avLst/>
                </a:prstGeom>
                <a:blipFill>
                  <a:blip r:embed="rId5"/>
                  <a:stretch>
                    <a:fillRect r="-2830" b="-454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5DD73255-0BF8-97D8-E63F-F199C8BD35CA}"/>
                    </a:ext>
                  </a:extLst>
                </p:cNvPr>
                <p:cNvSpPr txBox="1"/>
                <p:nvPr/>
              </p:nvSpPr>
              <p:spPr>
                <a:xfrm>
                  <a:off x="3757106" y="5111816"/>
                  <a:ext cx="1332883" cy="2616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𝑅𝑀</m:t>
                        </m:r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=3.344</m:t>
                        </m:r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−04</m:t>
                        </m:r>
                      </m:oMath>
                    </m:oMathPara>
                  </a14:m>
                  <a:endParaRPr lang="he-IL" sz="105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5DD73255-0BF8-97D8-E63F-F199C8BD3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7106" y="5111816"/>
                  <a:ext cx="1332883" cy="261610"/>
                </a:xfrm>
                <a:prstGeom prst="rect">
                  <a:avLst/>
                </a:prstGeom>
                <a:blipFill>
                  <a:blip r:embed="rId6"/>
                  <a:stretch>
                    <a:fillRect r="-2830" b="-952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223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FAA9CC14-6EBC-8493-CBB1-F8A5077B6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1" y="230004"/>
            <a:ext cx="2925420" cy="66673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EBF7593-9C3D-92C1-CA1A-C92CA695C2C2}"/>
              </a:ext>
            </a:extLst>
          </p:cNvPr>
          <p:cNvSpPr txBox="1"/>
          <p:nvPr/>
        </p:nvSpPr>
        <p:spPr>
          <a:xfrm>
            <a:off x="661587" y="95934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טיב ייצוב</a:t>
            </a:r>
          </a:p>
        </p:txBody>
      </p:sp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3695057A-81FD-8228-C263-F441E019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793056"/>
              </p:ext>
            </p:extLst>
          </p:nvPr>
        </p:nvGraphicFramePr>
        <p:xfrm>
          <a:off x="2909777" y="2586020"/>
          <a:ext cx="6770614" cy="2283927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848745">
                  <a:extLst>
                    <a:ext uri="{9D8B030D-6E8A-4147-A177-3AD203B41FA5}">
                      <a16:colId xmlns:a16="http://schemas.microsoft.com/office/drawing/2014/main" val="2673330172"/>
                    </a:ext>
                  </a:extLst>
                </a:gridCol>
                <a:gridCol w="2341801">
                  <a:extLst>
                    <a:ext uri="{9D8B030D-6E8A-4147-A177-3AD203B41FA5}">
                      <a16:colId xmlns:a16="http://schemas.microsoft.com/office/drawing/2014/main" val="2244126586"/>
                    </a:ext>
                  </a:extLst>
                </a:gridCol>
                <a:gridCol w="2580068">
                  <a:extLst>
                    <a:ext uri="{9D8B030D-6E8A-4147-A177-3AD203B41FA5}">
                      <a16:colId xmlns:a16="http://schemas.microsoft.com/office/drawing/2014/main" val="2546021421"/>
                    </a:ext>
                  </a:extLst>
                </a:gridCol>
              </a:tblGrid>
              <a:tr h="1036178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1600" dirty="0">
                          <a:effectLst/>
                        </a:rPr>
                        <a:t>ציר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Gun angle RMS [rad]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Pod angle RMS [rad](pod1/pod2)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5740846"/>
                  </a:ext>
                </a:extLst>
              </a:tr>
              <a:tr h="636637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600" b="1" dirty="0">
                          <a:effectLst/>
                        </a:rPr>
                        <a:t>הגבהה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</a:rPr>
                        <a:t>4.087e-04,  4.987e-04</a:t>
                      </a:r>
                      <a:endParaRPr lang="en-US" sz="28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B050"/>
                          </a:solidFill>
                          <a:effectLst/>
                        </a:rPr>
                        <a:t>4.750e-04/4.810e-04</a:t>
                      </a:r>
                      <a:endParaRPr lang="en-US" sz="28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984002"/>
                  </a:ext>
                </a:extLst>
              </a:tr>
              <a:tr h="611112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600" b="1" dirty="0">
                          <a:effectLst/>
                        </a:rPr>
                        <a:t>צידוד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</a:rPr>
                        <a:t>5.927e-05</a:t>
                      </a:r>
                      <a:endParaRPr lang="en-US" sz="28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</a:rPr>
                        <a:t>9.868e-06/ 1.050e-05</a:t>
                      </a:r>
                      <a:endParaRPr lang="en-US" sz="28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705839"/>
                  </a:ext>
                </a:extLst>
              </a:tr>
            </a:tbl>
          </a:graphicData>
        </a:graphic>
      </p:graphicFrame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65E2A27-5462-31B3-D82A-6C4F13A7D2F4}"/>
              </a:ext>
            </a:extLst>
          </p:cNvPr>
          <p:cNvSpPr txBox="1"/>
          <p:nvPr/>
        </p:nvSpPr>
        <p:spPr>
          <a:xfrm>
            <a:off x="2800722" y="1622818"/>
            <a:ext cx="5764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בפחות מ</a:t>
            </a:r>
            <a:r>
              <a:rPr lang="en-US" sz="1400" dirty="0"/>
              <a:t>   0.5[mrad]</a:t>
            </a:r>
            <a:r>
              <a:rPr lang="he-IL" sz="1400" dirty="0"/>
              <a:t> </a:t>
            </a:r>
            <a:r>
              <a:rPr lang="he-IL" sz="1400" dirty="0">
                <a:solidFill>
                  <a:srgbClr val="00B050"/>
                </a:solidFill>
              </a:rPr>
              <a:t>מתקיים</a:t>
            </a:r>
            <a:r>
              <a:rPr lang="he-IL" sz="1400" dirty="0"/>
              <a:t>/</a:t>
            </a:r>
            <a:r>
              <a:rPr lang="he-IL" sz="1400" dirty="0">
                <a:highlight>
                  <a:srgbClr val="FF0000"/>
                </a:highlight>
              </a:rPr>
              <a:t>לא מתקיים</a:t>
            </a:r>
          </a:p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בתנאי בפרקי זמן בין יריות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2254089-D690-B489-B3BA-5DE3E7F6627E}"/>
              </a:ext>
            </a:extLst>
          </p:cNvPr>
          <p:cNvSpPr txBox="1"/>
          <p:nvPr/>
        </p:nvSpPr>
        <p:spPr>
          <a:xfrm>
            <a:off x="4037764" y="1012969"/>
            <a:ext cx="815423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הפרעות ירי, הפרעות קרקע, יישום שעבוד וטכניקות FEEDFORWARD – התרחיש המלא</a:t>
            </a:r>
          </a:p>
        </p:txBody>
      </p:sp>
    </p:spTree>
    <p:extLst>
      <p:ext uri="{BB962C8B-B14F-4D97-AF65-F5344CB8AC3E}">
        <p14:creationId xmlns:p14="http://schemas.microsoft.com/office/powerpoint/2010/main" val="68636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6470A8B6-8266-5820-604D-0A795EF91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75140"/>
              </p:ext>
            </p:extLst>
          </p:nvPr>
        </p:nvGraphicFramePr>
        <p:xfrm>
          <a:off x="1205948" y="1391479"/>
          <a:ext cx="10071653" cy="5421072"/>
        </p:xfrm>
        <a:graphic>
          <a:graphicData uri="http://schemas.openxmlformats.org/drawingml/2006/table">
            <a:tbl>
              <a:tblPr firstRow="1" firstCol="1" bandRow="1">
                <a:tableStyleId>{D113A9D2-9D6B-4929-AA2D-F23B5EE8CBE7}</a:tableStyleId>
              </a:tblPr>
              <a:tblGrid>
                <a:gridCol w="1196101">
                  <a:extLst>
                    <a:ext uri="{9D8B030D-6E8A-4147-A177-3AD203B41FA5}">
                      <a16:colId xmlns:a16="http://schemas.microsoft.com/office/drawing/2014/main" val="3758336250"/>
                    </a:ext>
                  </a:extLst>
                </a:gridCol>
                <a:gridCol w="1196101">
                  <a:extLst>
                    <a:ext uri="{9D8B030D-6E8A-4147-A177-3AD203B41FA5}">
                      <a16:colId xmlns:a16="http://schemas.microsoft.com/office/drawing/2014/main" val="1067947691"/>
                    </a:ext>
                  </a:extLst>
                </a:gridCol>
                <a:gridCol w="1196101">
                  <a:extLst>
                    <a:ext uri="{9D8B030D-6E8A-4147-A177-3AD203B41FA5}">
                      <a16:colId xmlns:a16="http://schemas.microsoft.com/office/drawing/2014/main" val="3935797046"/>
                    </a:ext>
                  </a:extLst>
                </a:gridCol>
                <a:gridCol w="1161868">
                  <a:extLst>
                    <a:ext uri="{9D8B030D-6E8A-4147-A177-3AD203B41FA5}">
                      <a16:colId xmlns:a16="http://schemas.microsoft.com/office/drawing/2014/main" val="810435500"/>
                    </a:ext>
                  </a:extLst>
                </a:gridCol>
                <a:gridCol w="1161868">
                  <a:extLst>
                    <a:ext uri="{9D8B030D-6E8A-4147-A177-3AD203B41FA5}">
                      <a16:colId xmlns:a16="http://schemas.microsoft.com/office/drawing/2014/main" val="2061709119"/>
                    </a:ext>
                  </a:extLst>
                </a:gridCol>
                <a:gridCol w="1161868">
                  <a:extLst>
                    <a:ext uri="{9D8B030D-6E8A-4147-A177-3AD203B41FA5}">
                      <a16:colId xmlns:a16="http://schemas.microsoft.com/office/drawing/2014/main" val="4223059834"/>
                    </a:ext>
                  </a:extLst>
                </a:gridCol>
                <a:gridCol w="1161868">
                  <a:extLst>
                    <a:ext uri="{9D8B030D-6E8A-4147-A177-3AD203B41FA5}">
                      <a16:colId xmlns:a16="http://schemas.microsoft.com/office/drawing/2014/main" val="1675212328"/>
                    </a:ext>
                  </a:extLst>
                </a:gridCol>
                <a:gridCol w="1835878">
                  <a:extLst>
                    <a:ext uri="{9D8B030D-6E8A-4147-A177-3AD203B41FA5}">
                      <a16:colId xmlns:a16="http://schemas.microsoft.com/office/drawing/2014/main" val="319664360"/>
                    </a:ext>
                  </a:extLst>
                </a:gridCol>
              </a:tblGrid>
              <a:tr h="134117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דרישה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/>
                        </a:rPr>
                        <a:t>אופטיקה אופן ייצוב צידוד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/>
                        </a:rPr>
                        <a:t>אופטיקה אופן ייצוב הגבהה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/>
                        </a:rPr>
                        <a:t>נשק אופן כוח צידוד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/>
                        </a:rPr>
                        <a:t>נשק אופן ייצוב צידוד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/>
                        </a:rPr>
                        <a:t>נשק אופן כוח הגבהה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/>
                        </a:rPr>
                        <a:t>נשק אופן ייצוב הגבהה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000" dirty="0">
                          <a:solidFill>
                            <a:schemeClr val="tx1"/>
                          </a:solidFill>
                          <a:effectLst/>
                        </a:rPr>
                        <a:t>פרמטר/מערכת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3861053"/>
                  </a:ext>
                </a:extLst>
              </a:tr>
              <a:tr h="875272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שגיאת מצב מתמיד לריצה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3962033"/>
                  </a:ext>
                </a:extLst>
              </a:tr>
              <a:tr h="41596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&gt;7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8.11/-40.7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33.7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inf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18.9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inf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11.6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GM [dB]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462785"/>
                  </a:ext>
                </a:extLst>
              </a:tr>
              <a:tr h="41596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&gt;40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57.6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52.3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66.7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64.8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52.8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50.9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PM [deg]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0516014"/>
                  </a:ext>
                </a:extLst>
              </a:tr>
              <a:tr h="41596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&gt;5/20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23.4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21.3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5.04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8.95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5.19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7.12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BANDPASS[Hz]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9320284"/>
                  </a:ext>
                </a:extLst>
              </a:tr>
              <a:tr h="88174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&gt;20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41.9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47.8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21.4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21.7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22.1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>
                          <a:solidFill>
                            <a:schemeClr val="tx1"/>
                          </a:solidFill>
                          <a:effectLst/>
                        </a:rPr>
                        <a:t>הגבר בתדר 1 הרץ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[dB]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172060"/>
                  </a:ext>
                </a:extLst>
              </a:tr>
              <a:tr h="875272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פי 1/11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800" dirty="0">
                          <a:solidFill>
                            <a:schemeClr val="tx1"/>
                          </a:solidFill>
                          <a:effectLst/>
                        </a:rPr>
                        <a:t>סינון עוצמת רזוננסים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189678"/>
                  </a:ext>
                </a:extLst>
              </a:tr>
            </a:tbl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113D69AC-1615-718B-8170-9F85CF6BE7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5" y="126455"/>
            <a:ext cx="2925420" cy="66673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94D1860-6AA5-4153-B3B4-33A04A5C95D1}"/>
              </a:ext>
            </a:extLst>
          </p:cNvPr>
          <p:cNvSpPr txBox="1"/>
          <p:nvPr/>
        </p:nvSpPr>
        <p:spPr>
          <a:xfrm>
            <a:off x="2545944" y="126455"/>
            <a:ext cx="651420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 – דרישות בקרה/יציבות</a:t>
            </a:r>
          </a:p>
        </p:txBody>
      </p:sp>
    </p:spTree>
    <p:extLst>
      <p:ext uri="{BB962C8B-B14F-4D97-AF65-F5344CB8AC3E}">
        <p14:creationId xmlns:p14="http://schemas.microsoft.com/office/powerpoint/2010/main" val="3414447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4474761" y="2820680"/>
            <a:ext cx="324247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שלבי סיכום</a:t>
            </a:r>
          </a:p>
        </p:txBody>
      </p:sp>
    </p:spTree>
    <p:extLst>
      <p:ext uri="{BB962C8B-B14F-4D97-AF65-F5344CB8AC3E}">
        <p14:creationId xmlns:p14="http://schemas.microsoft.com/office/powerpoint/2010/main" val="3996490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B570DF36-C770-026E-7A9C-AA24A9C34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A4A6B59-B438-4C71-BAF4-B3540D711AAF}"/>
              </a:ext>
            </a:extLst>
          </p:cNvPr>
          <p:cNvSpPr txBox="1"/>
          <p:nvPr/>
        </p:nvSpPr>
        <p:spPr>
          <a:xfrm>
            <a:off x="5861786" y="82653"/>
            <a:ext cx="127053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600" dirty="0"/>
              <a:t>סיכום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B81325FA-F884-720C-422D-EF11839B8883}"/>
              </a:ext>
            </a:extLst>
          </p:cNvPr>
          <p:cNvSpPr txBox="1"/>
          <p:nvPr/>
        </p:nvSpPr>
        <p:spPr>
          <a:xfrm>
            <a:off x="498364" y="631059"/>
            <a:ext cx="11195272" cy="63709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התקבלו מדידות מערכת מכאנית קיימת ופרמטרי מערכת זו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נבנתה סימולציה לינארית עבור המערכת, 2 צירי תנועה, 2 אופני פעולה עבור כל ציר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נבנו בקרים תוך עמידה בדרישות יציבות עבור הסימולציות הלינאריות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מודלו אפקטים אי-לינאריים ונוספו לסימולציה לקבלת סימולציה אי-לינארית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נבחנה הסימולציה עם כניסות של הפרעות מהירות ותאוצה, וכוילה לעמידה בדרישות טיב ייצוב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נבנו אלמנטים בטכניקת </a:t>
            </a:r>
            <a:r>
              <a:rPr lang="en-US" sz="2000" dirty="0"/>
              <a:t>feedforward </a:t>
            </a:r>
            <a:r>
              <a:rPr lang="he-IL" sz="2000" dirty="0"/>
              <a:t> להתמודדות עם אי-לינאריות, הפרעות קרקע, ושגיאה כתוצאה מפקודה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נבנתה סימולציה של אלמנט תצפית לפי השלבים לעיל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מערכת הנשק שועבדה לתצפית באמצעות בקר מיקום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המערכת המשועבדת כוילה על מנת לעמוד בתנאי טיב ייצוב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נבנה לוח בקרה לשליטה נוחה בסימולטור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654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 2">
            <a:hlinkClick r:id="" action="ppaction://media"/>
            <a:extLst>
              <a:ext uri="{FF2B5EF4-FFF2-40B4-BE49-F238E27FC236}">
                <a16:creationId xmlns:a16="http://schemas.microsoft.com/office/drawing/2014/main" id="{9E556A5E-4ABB-C2BF-E325-2DF59B398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59567"/>
            <a:ext cx="12185650" cy="6201608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EC9A4800-7287-01AE-DE08-55131FFF97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" y="29800"/>
            <a:ext cx="2925420" cy="66673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5784D89-8F72-4DF0-4D1C-080E587AAF6C}"/>
              </a:ext>
            </a:extLst>
          </p:cNvPr>
          <p:cNvSpPr txBox="1"/>
          <p:nvPr/>
        </p:nvSpPr>
        <p:spPr>
          <a:xfrm>
            <a:off x="3534216" y="0"/>
            <a:ext cx="44255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600" dirty="0"/>
              <a:t>סיכום-סרטון הרצה</a:t>
            </a:r>
          </a:p>
        </p:txBody>
      </p:sp>
    </p:spTree>
    <p:extLst>
      <p:ext uri="{BB962C8B-B14F-4D97-AF65-F5344CB8AC3E}">
        <p14:creationId xmlns:p14="http://schemas.microsoft.com/office/powerpoint/2010/main" val="8959366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2C5EDD44-75AF-07CC-C6A4-7385B54DF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03E61A6-1CF4-198F-E95E-B86DDDB21071}"/>
              </a:ext>
            </a:extLst>
          </p:cNvPr>
          <p:cNvSpPr txBox="1"/>
          <p:nvPr/>
        </p:nvSpPr>
        <p:spPr>
          <a:xfrm>
            <a:off x="5211700" y="88965"/>
            <a:ext cx="1768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600" dirty="0"/>
              <a:t>מסקנות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BDD0153-0B35-EAC3-2F38-D02B90ABD021}"/>
              </a:ext>
            </a:extLst>
          </p:cNvPr>
          <p:cNvSpPr txBox="1"/>
          <p:nvPr/>
        </p:nvSpPr>
        <p:spPr>
          <a:xfrm>
            <a:off x="704538" y="764341"/>
            <a:ext cx="10711636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ניתן לבנות סימולציה למערכות מורכבות באמצעות שיטת המולקולה (משוואות ניוטון)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המידול האי-לינארי מאפשר הגעה לסימולציה אי-לינארית מהימנה עבור מערכת מכאנית אמיתית ובכך לחזות תוצאות אמת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טכניקות </a:t>
            </a:r>
            <a:r>
              <a:rPr lang="en-US" sz="2000" dirty="0"/>
              <a:t>feedforward</a:t>
            </a:r>
            <a:r>
              <a:rPr lang="he-IL" sz="2000" dirty="0"/>
              <a:t> עבור חיכוך, הפרעות קרקע ושגיאת פקודה משפרות ביצועים במונחי טיב ייצוב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דינמיקת מערכת האופטיקה בעלת יתרון בטיב הייצוב, בלוקי האינרציה פחות מפוזרים מסביב למרכז המסה הכולל, עקיבה של הנשק אחר האופטיקה מאפשרת הסתמכות על ייצוב טוב יותר המתבצע על האופטיקה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נרכש ידע רלוונטי לעבודת מהנדס הבקרה בתעשייה, אשר לא ניתן לרכוש ללא ניסיון מעשי</a:t>
            </a:r>
          </a:p>
        </p:txBody>
      </p:sp>
    </p:spTree>
    <p:extLst>
      <p:ext uri="{BB962C8B-B14F-4D97-AF65-F5344CB8AC3E}">
        <p14:creationId xmlns:p14="http://schemas.microsoft.com/office/powerpoint/2010/main" val="15189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77E20334-5965-F6FC-93A3-8222CBDC5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BFBCD03-83A0-E037-6B8E-0D4282B08A21}"/>
              </a:ext>
            </a:extLst>
          </p:cNvPr>
          <p:cNvSpPr txBox="1"/>
          <p:nvPr/>
        </p:nvSpPr>
        <p:spPr>
          <a:xfrm>
            <a:off x="2718455" y="109857"/>
            <a:ext cx="50162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600" dirty="0"/>
              <a:t>הצעות להמשך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9597465-A577-97D5-7436-08EF1873E65D}"/>
              </a:ext>
            </a:extLst>
          </p:cNvPr>
          <p:cNvSpPr txBox="1"/>
          <p:nvPr/>
        </p:nvSpPr>
        <p:spPr>
          <a:xfrm>
            <a:off x="1481448" y="837819"/>
            <a:ext cx="9724864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שיפור סימולציית האופטיקה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שיפור תגובות למדרגה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מחקר נוסף לגבי אופן פעולת כוחות החיכוך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שיפור תוצאות הסימולטור ע''י מדידות נוספות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פיתוח GUI  המאפשר עדכון יעיל של מדידות ופרמטרי מערכות אחרות עם מכאניקה דומה</a:t>
            </a:r>
          </a:p>
          <a:p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71124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0B1062E-CA75-951A-EE34-9567BE10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1/18/23</a:t>
            </a:fld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7040CFA-371B-66C1-9CDD-35A45BD6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81A1B-42F7-DE22-BCBA-896EA8EC80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01787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6370526-27DC-F347-283D-586B51BA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758" y="4108"/>
            <a:ext cx="3388239" cy="712930"/>
          </a:xfrm>
        </p:spPr>
        <p:txBody>
          <a:bodyPr>
            <a:noAutofit/>
          </a:bodyPr>
          <a:lstStyle/>
          <a:p>
            <a:pPr algn="ctr"/>
            <a:r>
              <a:rPr lang="he-IL" sz="4000" dirty="0">
                <a:cs typeface="+mn-cs"/>
              </a:rPr>
              <a:t>מטרת הפרויקט</a:t>
            </a:r>
            <a:endParaRPr lang="en-US" sz="4000" dirty="0">
              <a:cs typeface="+mn-cs"/>
            </a:endParaRP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12CAAC4-9B4C-F018-A911-C823987CB6E4}"/>
              </a:ext>
            </a:extLst>
          </p:cNvPr>
          <p:cNvSpPr txBox="1">
            <a:spLocks/>
          </p:cNvSpPr>
          <p:nvPr/>
        </p:nvSpPr>
        <p:spPr>
          <a:xfrm>
            <a:off x="985836" y="1334774"/>
            <a:ext cx="9396411" cy="76537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B978D832-C039-3338-D93B-F4CE050A509B}"/>
              </a:ext>
            </a:extLst>
          </p:cNvPr>
          <p:cNvSpPr txBox="1">
            <a:spLocks/>
          </p:cNvSpPr>
          <p:nvPr/>
        </p:nvSpPr>
        <p:spPr>
          <a:xfrm>
            <a:off x="565824" y="702322"/>
            <a:ext cx="10417937" cy="40282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000" dirty="0"/>
              <a:t>סימולטור של מערכת מכאנית ניידת כנגד הפרעות מהירות ותאוצה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19293E0-ED37-E554-7DF5-5DA41AC3A4EF}"/>
              </a:ext>
            </a:extLst>
          </p:cNvPr>
          <p:cNvSpPr txBox="1">
            <a:spLocks/>
          </p:cNvSpPr>
          <p:nvPr/>
        </p:nvSpPr>
        <p:spPr>
          <a:xfrm>
            <a:off x="1587350" y="1737115"/>
            <a:ext cx="9396411" cy="1406286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000" dirty="0"/>
              <a:t>סימולטור איכותי המבוסס על סימולציה מדויקת של המערכת המכאנית, מאפשר לחזות התנהגות מערכת מכאנית בתנאי שטח.</a:t>
            </a:r>
          </a:p>
          <a:p>
            <a:r>
              <a:rPr lang="he-IL" sz="2000" dirty="0"/>
              <a:t>תחזית מהימנה של ביצועי מערכת בתנאי שטח מאפשרת חסכון של משאבים בניסויי שטח</a:t>
            </a:r>
          </a:p>
          <a:p>
            <a:r>
              <a:rPr lang="he-IL" sz="2000" dirty="0"/>
              <a:t>סימולטור איכותי מאפשר בדיקת התכנות לביצועי מערכת מכאנית אמיתיים נדרשים, בכך ניתן לייעץ למהנדסי המכונות הצעות לייעול על מנת להגיע למטרות הביצועים</a:t>
            </a:r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BAFBDE9E-2F29-9012-C221-866627A2E099}"/>
              </a:ext>
            </a:extLst>
          </p:cNvPr>
          <p:cNvSpPr txBox="1">
            <a:spLocks/>
          </p:cNvSpPr>
          <p:nvPr/>
        </p:nvSpPr>
        <p:spPr>
          <a:xfrm>
            <a:off x="4014785" y="2058074"/>
            <a:ext cx="6367461" cy="40737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301B050A-DCAE-CFA8-E9B9-2F9EB1FD24FF}"/>
              </a:ext>
            </a:extLst>
          </p:cNvPr>
          <p:cNvSpPr txBox="1">
            <a:spLocks/>
          </p:cNvSpPr>
          <p:nvPr/>
        </p:nvSpPr>
        <p:spPr>
          <a:xfrm>
            <a:off x="3386136" y="3114897"/>
            <a:ext cx="6996110" cy="339093"/>
          </a:xfrm>
          <a:prstGeom prst="rect">
            <a:avLst/>
          </a:prstGeom>
        </p:spPr>
        <p:txBody>
          <a:bodyPr vert="horz" lIns="91440" tIns="45720" rIns="91440" bIns="45720" rtlCol="1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3C67E6E5-3F9C-FB5F-8D46-F9D1CED8EBE9}"/>
              </a:ext>
            </a:extLst>
          </p:cNvPr>
          <p:cNvSpPr txBox="1">
            <a:spLocks/>
          </p:cNvSpPr>
          <p:nvPr/>
        </p:nvSpPr>
        <p:spPr>
          <a:xfrm>
            <a:off x="10080450" y="1020418"/>
            <a:ext cx="2004419" cy="712930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000" dirty="0">
                <a:cs typeface="+mn-cs"/>
              </a:rPr>
              <a:t>מוטיבציה</a:t>
            </a:r>
            <a:endParaRPr lang="en-US" sz="4000" dirty="0">
              <a:cs typeface="+mn-cs"/>
            </a:endParaRPr>
          </a:p>
        </p:txBody>
      </p:sp>
      <p:sp>
        <p:nvSpPr>
          <p:cNvPr id="19" name="מציין מיקום תוכן 2">
            <a:extLst>
              <a:ext uri="{FF2B5EF4-FFF2-40B4-BE49-F238E27FC236}">
                <a16:creationId xmlns:a16="http://schemas.microsoft.com/office/drawing/2014/main" id="{7463E715-AE53-3FF3-FEAA-F7496C9B840F}"/>
              </a:ext>
            </a:extLst>
          </p:cNvPr>
          <p:cNvSpPr txBox="1">
            <a:spLocks/>
          </p:cNvSpPr>
          <p:nvPr/>
        </p:nvSpPr>
        <p:spPr>
          <a:xfrm>
            <a:off x="5288603" y="1263720"/>
            <a:ext cx="4895847" cy="402341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CC35DA1-5A43-4B78-8384-1EBF85F9D34D}"/>
              </a:ext>
            </a:extLst>
          </p:cNvPr>
          <p:cNvSpPr txBox="1">
            <a:spLocks/>
          </p:cNvSpPr>
          <p:nvPr/>
        </p:nvSpPr>
        <p:spPr>
          <a:xfrm>
            <a:off x="8697433" y="3197678"/>
            <a:ext cx="3707217" cy="712930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4000" dirty="0">
                <a:cs typeface="+mn-cs"/>
              </a:rPr>
              <a:t>מהות הפרויקט</a:t>
            </a:r>
            <a:endParaRPr lang="en-US" sz="4000" dirty="0">
              <a:cs typeface="+mn-cs"/>
            </a:endParaRPr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217ACE7-01D3-1C09-FE6D-2AB47F04AA70}"/>
              </a:ext>
            </a:extLst>
          </p:cNvPr>
          <p:cNvSpPr txBox="1">
            <a:spLocks/>
          </p:cNvSpPr>
          <p:nvPr/>
        </p:nvSpPr>
        <p:spPr>
          <a:xfrm>
            <a:off x="467464" y="3964886"/>
            <a:ext cx="10433154" cy="207524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000" dirty="0"/>
              <a:t>תכנון תיאורטי ויישום ב SIMULINK של סימולציה אי-לינארית על בסיס תמסורות מדודות מהשטח של מערכת מכאנית אמיתית ופרמטרים מכאניים של המערכת</a:t>
            </a:r>
          </a:p>
          <a:p>
            <a:r>
              <a:rPr lang="he-IL" sz="2000" dirty="0"/>
              <a:t>תכנון בקרה של המערכת המכאנית על פי דרישות יציבות</a:t>
            </a:r>
          </a:p>
          <a:p>
            <a:r>
              <a:rPr lang="he-IL" sz="2000" dirty="0"/>
              <a:t>כיוונון הסימולציה והבקרה, על בסיס מדידות הפרעה על המערכת האמיתית ודרישות טיב ייצוב</a:t>
            </a:r>
          </a:p>
          <a:p>
            <a:r>
              <a:rPr lang="he-IL" sz="2000" dirty="0"/>
              <a:t>שעבוד מערכת נשק לאופטיקה ע''י בקר מיקום ומשתני מצב</a:t>
            </a:r>
          </a:p>
          <a:p>
            <a:endParaRPr lang="he-IL" sz="2000" dirty="0"/>
          </a:p>
          <a:p>
            <a:pPr marL="0" indent="0">
              <a:buNone/>
            </a:pPr>
            <a:endParaRPr lang="he-IL" sz="2000" dirty="0"/>
          </a:p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dirty="0"/>
          </a:p>
          <a:p>
            <a:endParaRPr lang="he-IL" sz="2000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566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P spid="3" grpId="0"/>
      <p:bldP spid="3" grpId="1"/>
      <p:bldP spid="18" grpId="0"/>
      <p:bldP spid="18" grpId="1"/>
      <p:bldP spid="20" grpId="0"/>
      <p:bldP spid="20" grpId="1"/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D23ECDD-CD3B-D919-B902-DA172E86A6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2D1129D7-A3CF-FC0B-A2B8-CF4B7F6219EC}"/>
              </a:ext>
            </a:extLst>
          </p:cNvPr>
          <p:cNvSpPr/>
          <p:nvPr/>
        </p:nvSpPr>
        <p:spPr>
          <a:xfrm>
            <a:off x="4843092" y="2967335"/>
            <a:ext cx="2505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שאלות?</a:t>
            </a:r>
          </a:p>
        </p:txBody>
      </p:sp>
    </p:spTree>
    <p:extLst>
      <p:ext uri="{BB962C8B-B14F-4D97-AF65-F5344CB8AC3E}">
        <p14:creationId xmlns:p14="http://schemas.microsoft.com/office/powerpoint/2010/main" val="2388038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78AB7E-4612-1659-AE30-BFC4C921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גרפי מגירה</a:t>
            </a:r>
          </a:p>
        </p:txBody>
      </p:sp>
    </p:spTree>
    <p:extLst>
      <p:ext uri="{BB962C8B-B14F-4D97-AF65-F5344CB8AC3E}">
        <p14:creationId xmlns:p14="http://schemas.microsoft.com/office/powerpoint/2010/main" val="1343004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37556274-E936-F988-19DD-319B06816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15242"/>
              </p:ext>
            </p:extLst>
          </p:nvPr>
        </p:nvGraphicFramePr>
        <p:xfrm>
          <a:off x="345605" y="1215885"/>
          <a:ext cx="5668405" cy="2946093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223259">
                  <a:extLst>
                    <a:ext uri="{9D8B030D-6E8A-4147-A177-3AD203B41FA5}">
                      <a16:colId xmlns:a16="http://schemas.microsoft.com/office/drawing/2014/main" val="2761110527"/>
                    </a:ext>
                  </a:extLst>
                </a:gridCol>
                <a:gridCol w="812013">
                  <a:extLst>
                    <a:ext uri="{9D8B030D-6E8A-4147-A177-3AD203B41FA5}">
                      <a16:colId xmlns:a16="http://schemas.microsoft.com/office/drawing/2014/main" val="613377110"/>
                    </a:ext>
                  </a:extLst>
                </a:gridCol>
                <a:gridCol w="1537847">
                  <a:extLst>
                    <a:ext uri="{9D8B030D-6E8A-4147-A177-3AD203B41FA5}">
                      <a16:colId xmlns:a16="http://schemas.microsoft.com/office/drawing/2014/main" val="2039231467"/>
                    </a:ext>
                  </a:extLst>
                </a:gridCol>
                <a:gridCol w="1054417">
                  <a:extLst>
                    <a:ext uri="{9D8B030D-6E8A-4147-A177-3AD203B41FA5}">
                      <a16:colId xmlns:a16="http://schemas.microsoft.com/office/drawing/2014/main" val="2835307914"/>
                    </a:ext>
                  </a:extLst>
                </a:gridCol>
                <a:gridCol w="1040869">
                  <a:extLst>
                    <a:ext uri="{9D8B030D-6E8A-4147-A177-3AD203B41FA5}">
                      <a16:colId xmlns:a16="http://schemas.microsoft.com/office/drawing/2014/main" val="478176971"/>
                    </a:ext>
                  </a:extLst>
                </a:gridCol>
              </a:tblGrid>
              <a:tr h="616225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900">
                          <a:effectLst/>
                        </a:rPr>
                        <a:t>אות הפרעה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he-IL" sz="900" dirty="0">
                          <a:effectLst/>
                        </a:rPr>
                        <a:t>אי-לינאריות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900">
                          <a:effectLst/>
                        </a:rPr>
                        <a:t>Feedforward method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Gun angle RMS [rad]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Pod angle RMS [rad]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3018880575"/>
                  </a:ext>
                </a:extLst>
              </a:tr>
              <a:tr h="375940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900" b="1">
                          <a:effectLst/>
                        </a:rPr>
                        <a:t>קרקע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900" b="1">
                          <a:effectLst/>
                        </a:rPr>
                        <a:t> 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 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 2.392e-04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effectLst/>
                        </a:rPr>
                        <a:t>3.723e-05</a:t>
                      </a:r>
                      <a:endParaRPr lang="en-US" sz="900" b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1420520964"/>
                  </a:ext>
                </a:extLst>
              </a:tr>
              <a:tr h="346510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900" b="1">
                          <a:effectLst/>
                        </a:rPr>
                        <a:t>קרקע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900" b="1">
                          <a:effectLst/>
                        </a:rPr>
                        <a:t>חיכוך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 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900" b="1" dirty="0">
                          <a:effectLst/>
                          <a:highlight>
                            <a:srgbClr val="FF0000"/>
                          </a:highlight>
                        </a:rPr>
                        <a:t> 1.093e-03     </a:t>
                      </a:r>
                      <a:endParaRPr lang="en-US" sz="900" b="1" dirty="0">
                        <a:effectLst/>
                        <a:highlight>
                          <a:srgbClr val="FF0000"/>
                        </a:highlight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1.475e-04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1144075026"/>
                  </a:ext>
                </a:extLst>
              </a:tr>
              <a:tr h="288757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900" b="1">
                          <a:effectLst/>
                        </a:rPr>
                        <a:t>קרקע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900" b="1">
                          <a:effectLst/>
                        </a:rPr>
                        <a:t>חיכוך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Ground disturbances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2.257e-04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effectLst/>
                        </a:rPr>
                        <a:t>4.814e-05</a:t>
                      </a:r>
                      <a:endParaRPr lang="en-US" sz="900" b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3418373650"/>
                  </a:ext>
                </a:extLst>
              </a:tr>
              <a:tr h="670950">
                <a:tc>
                  <a:txBody>
                    <a:bodyPr/>
                    <a:lstStyle/>
                    <a:p>
                      <a:pPr marL="46355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900" b="1" dirty="0">
                          <a:effectLst/>
                        </a:rPr>
                        <a:t>           קרקע</a:t>
                      </a:r>
                      <a:endParaRPr lang="en-US" sz="9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he-IL" sz="900" b="1">
                          <a:effectLst/>
                        </a:rPr>
                        <a:t>חיכוך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900" b="1">
                          <a:effectLst/>
                        </a:rPr>
                        <a:t>friction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effectLst/>
                          <a:highlight>
                            <a:srgbClr val="FF0000"/>
                          </a:highlight>
                        </a:rPr>
                        <a:t>9.322e-04</a:t>
                      </a:r>
                      <a:endParaRPr lang="en-US" sz="900" b="1" dirty="0">
                        <a:effectLst/>
                        <a:highlight>
                          <a:srgbClr val="FF0000"/>
                        </a:highlight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effectLst/>
                        </a:rPr>
                        <a:t>5.135e-05</a:t>
                      </a:r>
                      <a:endParaRPr lang="en-US" sz="900" b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557544952"/>
                  </a:ext>
                </a:extLst>
              </a:tr>
              <a:tr h="647711">
                <a:tc>
                  <a:txBody>
                    <a:bodyPr/>
                    <a:lstStyle/>
                    <a:p>
                      <a:pPr marR="291465" algn="ctr" rtl="1">
                        <a:lnSpc>
                          <a:spcPct val="150000"/>
                        </a:lnSpc>
                        <a:tabLst>
                          <a:tab pos="136525" algn="l"/>
                        </a:tabLst>
                      </a:pPr>
                      <a:r>
                        <a:rPr lang="he-IL" sz="900" b="1" dirty="0">
                          <a:effectLst/>
                        </a:rPr>
                        <a:t>            קרקע</a:t>
                      </a:r>
                      <a:endParaRPr lang="en-US" sz="900" b="1" dirty="0">
                        <a:effectLst/>
                      </a:endParaRPr>
                    </a:p>
                    <a:p>
                      <a:pPr marR="291465" algn="ctr" rtl="1">
                        <a:lnSpc>
                          <a:spcPct val="150000"/>
                        </a:lnSpc>
                        <a:tabLst>
                          <a:tab pos="136525" algn="l"/>
                        </a:tabLst>
                      </a:pPr>
                      <a:r>
                        <a:rPr lang="he-IL" sz="900" b="1" dirty="0">
                          <a:effectLst/>
                        </a:rPr>
                        <a:t> </a:t>
                      </a:r>
                      <a:endParaRPr lang="en-US" sz="9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he-IL" sz="900" b="1" dirty="0">
                          <a:effectLst/>
                        </a:rPr>
                        <a:t>חיכוך</a:t>
                      </a:r>
                      <a:endParaRPr lang="en-US" sz="9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effectLst/>
                        </a:rPr>
                        <a:t>Ground disturbances+</a:t>
                      </a:r>
                    </a:p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effectLst/>
                        </a:rPr>
                        <a:t>friction</a:t>
                      </a:r>
                      <a:endParaRPr lang="en-US" sz="9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1.160e-04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1.486e-05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1989574052"/>
                  </a:ext>
                </a:extLst>
              </a:tr>
            </a:tbl>
          </a:graphicData>
        </a:graphic>
      </p:graphicFrame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67BF932A-25A4-9100-790D-3F2A70957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28520"/>
              </p:ext>
            </p:extLst>
          </p:nvPr>
        </p:nvGraphicFramePr>
        <p:xfrm>
          <a:off x="6271871" y="1221691"/>
          <a:ext cx="5764697" cy="2983446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509807">
                  <a:extLst>
                    <a:ext uri="{9D8B030D-6E8A-4147-A177-3AD203B41FA5}">
                      <a16:colId xmlns:a16="http://schemas.microsoft.com/office/drawing/2014/main" val="3195763617"/>
                    </a:ext>
                  </a:extLst>
                </a:gridCol>
                <a:gridCol w="766678">
                  <a:extLst>
                    <a:ext uri="{9D8B030D-6E8A-4147-A177-3AD203B41FA5}">
                      <a16:colId xmlns:a16="http://schemas.microsoft.com/office/drawing/2014/main" val="1636223501"/>
                    </a:ext>
                  </a:extLst>
                </a:gridCol>
                <a:gridCol w="1309748">
                  <a:extLst>
                    <a:ext uri="{9D8B030D-6E8A-4147-A177-3AD203B41FA5}">
                      <a16:colId xmlns:a16="http://schemas.microsoft.com/office/drawing/2014/main" val="2880854501"/>
                    </a:ext>
                  </a:extLst>
                </a:gridCol>
                <a:gridCol w="1123503">
                  <a:extLst>
                    <a:ext uri="{9D8B030D-6E8A-4147-A177-3AD203B41FA5}">
                      <a16:colId xmlns:a16="http://schemas.microsoft.com/office/drawing/2014/main" val="2937397796"/>
                    </a:ext>
                  </a:extLst>
                </a:gridCol>
                <a:gridCol w="1054961">
                  <a:extLst>
                    <a:ext uri="{9D8B030D-6E8A-4147-A177-3AD203B41FA5}">
                      <a16:colId xmlns:a16="http://schemas.microsoft.com/office/drawing/2014/main" val="3481642929"/>
                    </a:ext>
                  </a:extLst>
                </a:gridCol>
              </a:tblGrid>
              <a:tr h="639318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1000" dirty="0">
                          <a:effectLst/>
                        </a:rPr>
                        <a:t>אות הפרעה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he-IL" sz="1000" dirty="0">
                          <a:effectLst/>
                        </a:rPr>
                        <a:t>אי-לינאריות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00" dirty="0">
                          <a:effectLst/>
                        </a:rPr>
                        <a:t>Feedforward method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Gun angle RMS [rad]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Pod angle RMS [rad]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3124812910"/>
                  </a:ext>
                </a:extLst>
              </a:tr>
              <a:tr h="364114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00" b="1">
                          <a:effectLst/>
                        </a:rPr>
                        <a:t>קרקע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0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 8.886e-06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1.977e-0.6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3041580924"/>
                  </a:ext>
                </a:extLst>
              </a:tr>
              <a:tr h="443537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00" b="1">
                          <a:effectLst/>
                        </a:rPr>
                        <a:t>קרקע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000" b="1">
                          <a:effectLst/>
                        </a:rPr>
                        <a:t>חיכוך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 9.100e-05     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1.094e-05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3941807534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00" b="1">
                          <a:effectLst/>
                        </a:rPr>
                        <a:t>קרקע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000" b="1">
                          <a:effectLst/>
                        </a:rPr>
                        <a:t>חיכוך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Ground disturbances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2.166e-05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8.060e-06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2630888485"/>
                  </a:ext>
                </a:extLst>
              </a:tr>
              <a:tr h="375386">
                <a:tc>
                  <a:txBody>
                    <a:bodyPr/>
                    <a:lstStyle/>
                    <a:p>
                      <a:pPr marL="46355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00" b="1">
                          <a:effectLst/>
                        </a:rPr>
                        <a:t>           קרקע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he-IL" sz="1000" b="1">
                          <a:effectLst/>
                        </a:rPr>
                        <a:t>חיכוך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1000" b="1">
                          <a:effectLst/>
                        </a:rPr>
                        <a:t>friction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8.718e-05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8.488e-06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3320829884"/>
                  </a:ext>
                </a:extLst>
              </a:tr>
              <a:tr h="421870">
                <a:tc>
                  <a:txBody>
                    <a:bodyPr/>
                    <a:lstStyle/>
                    <a:p>
                      <a:pPr marR="291465" algn="ctr" rtl="1">
                        <a:lnSpc>
                          <a:spcPct val="150000"/>
                        </a:lnSpc>
                        <a:tabLst>
                          <a:tab pos="136525" algn="l"/>
                        </a:tabLst>
                      </a:pPr>
                      <a:r>
                        <a:rPr lang="he-IL" sz="1000" b="1" dirty="0">
                          <a:effectLst/>
                        </a:rPr>
                        <a:t>            קרקע</a:t>
                      </a:r>
                      <a:endParaRPr lang="en-US" sz="1400" b="1" dirty="0">
                        <a:effectLst/>
                      </a:endParaRPr>
                    </a:p>
                    <a:p>
                      <a:pPr marR="291465" algn="ctr" rtl="1">
                        <a:lnSpc>
                          <a:spcPct val="150000"/>
                        </a:lnSpc>
                        <a:tabLst>
                          <a:tab pos="136525" algn="l"/>
                        </a:tabLst>
                      </a:pPr>
                      <a:r>
                        <a:rPr lang="he-IL" sz="1000" b="1" dirty="0">
                          <a:effectLst/>
                        </a:rPr>
                        <a:t> 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he-IL" sz="1000" b="1" dirty="0">
                          <a:effectLst/>
                        </a:rPr>
                        <a:t>חיכוך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effectLst/>
                        </a:rPr>
                        <a:t>Ground disturbances+</a:t>
                      </a:r>
                      <a:endParaRPr lang="en-US" sz="1400" b="1" dirty="0">
                        <a:effectLst/>
                      </a:endParaRPr>
                    </a:p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effectLst/>
                        </a:rPr>
                        <a:t>friction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effectLst/>
                        </a:rPr>
                        <a:t>2.055e-05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effectLst/>
                        </a:rPr>
                        <a:t>8.173e-06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2346614474"/>
                  </a:ext>
                </a:extLst>
              </a:tr>
            </a:tbl>
          </a:graphicData>
        </a:graphic>
      </p:graphicFrame>
      <p:pic>
        <p:nvPicPr>
          <p:cNvPr id="7" name="Picture 5">
            <a:extLst>
              <a:ext uri="{FF2B5EF4-FFF2-40B4-BE49-F238E27FC236}">
                <a16:creationId xmlns:a16="http://schemas.microsoft.com/office/drawing/2014/main" id="{15AC5D9B-476C-F54C-AA2D-7BEB5076D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4" y="125849"/>
            <a:ext cx="2925420" cy="66673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7FFD41E-0E69-8F63-08B8-719547C156AB}"/>
              </a:ext>
            </a:extLst>
          </p:cNvPr>
          <p:cNvSpPr txBox="1"/>
          <p:nvPr/>
        </p:nvSpPr>
        <p:spPr>
          <a:xfrm>
            <a:off x="613460" y="-8221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טיב ייצוב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8E098BD-0B17-8093-BFAF-D25ABAD4487D}"/>
              </a:ext>
            </a:extLst>
          </p:cNvPr>
          <p:cNvSpPr txBox="1"/>
          <p:nvPr/>
        </p:nvSpPr>
        <p:spPr>
          <a:xfrm>
            <a:off x="8814626" y="809038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צידוד – הפרעות קרקע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7763C5E-D7BB-3B17-0572-B43F5C1C2740}"/>
              </a:ext>
            </a:extLst>
          </p:cNvPr>
          <p:cNvSpPr txBox="1"/>
          <p:nvPr/>
        </p:nvSpPr>
        <p:spPr>
          <a:xfrm>
            <a:off x="2813611" y="741988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הגבהה – הפרעות קרקע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0F75AB0-7572-FD7E-260C-D4553DA0B164}"/>
              </a:ext>
            </a:extLst>
          </p:cNvPr>
          <p:cNvSpPr txBox="1"/>
          <p:nvPr/>
        </p:nvSpPr>
        <p:spPr>
          <a:xfrm>
            <a:off x="3049929" y="5054655"/>
            <a:ext cx="5764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800" dirty="0"/>
              <a:t>דרישה לעמידה בפחות מ</a:t>
            </a:r>
            <a:r>
              <a:rPr lang="en-US" sz="1800" dirty="0"/>
              <a:t>   0.5[mrad]</a:t>
            </a:r>
            <a:r>
              <a:rPr lang="he-IL" dirty="0"/>
              <a:t> </a:t>
            </a:r>
            <a:r>
              <a:rPr lang="he-IL" dirty="0">
                <a:solidFill>
                  <a:srgbClr val="00B050"/>
                </a:solidFill>
              </a:rPr>
              <a:t>מתקיים</a:t>
            </a:r>
            <a:r>
              <a:rPr lang="he-IL" dirty="0"/>
              <a:t>/</a:t>
            </a:r>
            <a:r>
              <a:rPr lang="he-IL" dirty="0">
                <a:highlight>
                  <a:srgbClr val="FF0000"/>
                </a:highlight>
              </a:rPr>
              <a:t>לא מתקיים</a:t>
            </a:r>
          </a:p>
        </p:txBody>
      </p:sp>
    </p:spTree>
    <p:extLst>
      <p:ext uri="{BB962C8B-B14F-4D97-AF65-F5344CB8AC3E}">
        <p14:creationId xmlns:p14="http://schemas.microsoft.com/office/powerpoint/2010/main" val="2957934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1806B8E5-8A1B-B44F-7F19-2EE94333D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20234"/>
              </p:ext>
            </p:extLst>
          </p:nvPr>
        </p:nvGraphicFramePr>
        <p:xfrm>
          <a:off x="3341371" y="1050041"/>
          <a:ext cx="6019797" cy="1126545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577376">
                  <a:extLst>
                    <a:ext uri="{9D8B030D-6E8A-4147-A177-3AD203B41FA5}">
                      <a16:colId xmlns:a16="http://schemas.microsoft.com/office/drawing/2014/main" val="1856532394"/>
                    </a:ext>
                  </a:extLst>
                </a:gridCol>
                <a:gridCol w="1875441">
                  <a:extLst>
                    <a:ext uri="{9D8B030D-6E8A-4147-A177-3AD203B41FA5}">
                      <a16:colId xmlns:a16="http://schemas.microsoft.com/office/drawing/2014/main" val="1224059738"/>
                    </a:ext>
                  </a:extLst>
                </a:gridCol>
                <a:gridCol w="2566980">
                  <a:extLst>
                    <a:ext uri="{9D8B030D-6E8A-4147-A177-3AD203B41FA5}">
                      <a16:colId xmlns:a16="http://schemas.microsoft.com/office/drawing/2014/main" val="1099311429"/>
                    </a:ext>
                  </a:extLst>
                </a:gridCol>
              </a:tblGrid>
              <a:tr h="486533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1000">
                          <a:effectLst/>
                        </a:rPr>
                        <a:t>אות הפרעה/ציר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Gun angle RMS [rad]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Pod angle RMS [rad](pod1/pod2)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1634708"/>
                  </a:ext>
                </a:extLst>
              </a:tr>
              <a:tr h="320006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50" b="1">
                          <a:effectLst/>
                        </a:rPr>
                        <a:t>ירי/הגבהה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50" b="1">
                          <a:solidFill>
                            <a:srgbClr val="00B050"/>
                          </a:solidFill>
                          <a:effectLst/>
                        </a:rPr>
                        <a:t>4.221e-04, 4.907e-04</a:t>
                      </a:r>
                      <a:endParaRPr lang="en-US" sz="16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B050"/>
                          </a:solidFill>
                          <a:effectLst/>
                        </a:rPr>
                        <a:t>3.987e-07/ 7.706e-07</a:t>
                      </a:r>
                      <a:endParaRPr lang="en-US" sz="16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974096"/>
                  </a:ext>
                </a:extLst>
              </a:tr>
              <a:tr h="320006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50" b="1" dirty="0">
                          <a:effectLst/>
                        </a:rPr>
                        <a:t>ירי/צידוד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50" b="1" dirty="0">
                          <a:solidFill>
                            <a:srgbClr val="00B050"/>
                          </a:solidFill>
                          <a:effectLst/>
                        </a:rPr>
                        <a:t>7.701e-05</a:t>
                      </a:r>
                      <a:endParaRPr lang="en-US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B050"/>
                          </a:solidFill>
                          <a:effectLst/>
                        </a:rPr>
                        <a:t>2.675e-06/ 1.804e-06</a:t>
                      </a:r>
                      <a:endParaRPr lang="en-US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132532"/>
                  </a:ext>
                </a:extLst>
              </a:tr>
            </a:tbl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B781787-EE3C-9CD9-3E9F-66C44321A200}"/>
              </a:ext>
            </a:extLst>
          </p:cNvPr>
          <p:cNvSpPr txBox="1"/>
          <p:nvPr/>
        </p:nvSpPr>
        <p:spPr>
          <a:xfrm>
            <a:off x="2882579" y="2224676"/>
            <a:ext cx="5764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בפחות מ</a:t>
            </a:r>
            <a:r>
              <a:rPr lang="en-US" sz="1400" dirty="0"/>
              <a:t>   0.5[mrad]</a:t>
            </a:r>
            <a:r>
              <a:rPr lang="he-IL" sz="1400" dirty="0"/>
              <a:t> </a:t>
            </a:r>
            <a:r>
              <a:rPr lang="he-IL" sz="1400" dirty="0">
                <a:solidFill>
                  <a:srgbClr val="00B050"/>
                </a:solidFill>
              </a:rPr>
              <a:t>מתקיים</a:t>
            </a:r>
            <a:r>
              <a:rPr lang="he-IL" sz="1400" dirty="0"/>
              <a:t>/</a:t>
            </a:r>
            <a:r>
              <a:rPr lang="he-IL" sz="1400" dirty="0">
                <a:highlight>
                  <a:srgbClr val="FF0000"/>
                </a:highlight>
              </a:rPr>
              <a:t>לא מתקיים</a:t>
            </a:r>
          </a:p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בתנאי בפרקי זמן בין יריות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264CB9E-A096-D7FA-0918-6A8CA3D98BAE}"/>
              </a:ext>
            </a:extLst>
          </p:cNvPr>
          <p:cNvSpPr txBox="1"/>
          <p:nvPr/>
        </p:nvSpPr>
        <p:spPr>
          <a:xfrm>
            <a:off x="8764895" y="680709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הפרעות ירי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AA9CC14-6EBC-8493-CBB1-F8A5077B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1" y="230004"/>
            <a:ext cx="2925420" cy="66673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EBF7593-9C3D-92C1-CA1A-C92CA695C2C2}"/>
              </a:ext>
            </a:extLst>
          </p:cNvPr>
          <p:cNvSpPr txBox="1"/>
          <p:nvPr/>
        </p:nvSpPr>
        <p:spPr>
          <a:xfrm>
            <a:off x="661587" y="95934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טיב ייצוב</a:t>
            </a:r>
          </a:p>
        </p:txBody>
      </p:sp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3695057A-81FD-8228-C263-F441E019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707395"/>
              </p:ext>
            </p:extLst>
          </p:nvPr>
        </p:nvGraphicFramePr>
        <p:xfrm>
          <a:off x="3066405" y="3561104"/>
          <a:ext cx="6770614" cy="2283927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848745">
                  <a:extLst>
                    <a:ext uri="{9D8B030D-6E8A-4147-A177-3AD203B41FA5}">
                      <a16:colId xmlns:a16="http://schemas.microsoft.com/office/drawing/2014/main" val="2673330172"/>
                    </a:ext>
                  </a:extLst>
                </a:gridCol>
                <a:gridCol w="2341801">
                  <a:extLst>
                    <a:ext uri="{9D8B030D-6E8A-4147-A177-3AD203B41FA5}">
                      <a16:colId xmlns:a16="http://schemas.microsoft.com/office/drawing/2014/main" val="2244126586"/>
                    </a:ext>
                  </a:extLst>
                </a:gridCol>
                <a:gridCol w="2580068">
                  <a:extLst>
                    <a:ext uri="{9D8B030D-6E8A-4147-A177-3AD203B41FA5}">
                      <a16:colId xmlns:a16="http://schemas.microsoft.com/office/drawing/2014/main" val="2546021421"/>
                    </a:ext>
                  </a:extLst>
                </a:gridCol>
              </a:tblGrid>
              <a:tr h="1036178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1600" dirty="0">
                          <a:effectLst/>
                        </a:rPr>
                        <a:t>ציר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Gun angle RMS [rad]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Pod angle RMS [rad](pod1/pod2)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5740846"/>
                  </a:ext>
                </a:extLst>
              </a:tr>
              <a:tr h="636637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600" b="1" dirty="0">
                          <a:effectLst/>
                        </a:rPr>
                        <a:t>הגבהה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</a:rPr>
                        <a:t>4.087e-04,  4.987e-04</a:t>
                      </a:r>
                      <a:endParaRPr lang="en-US" sz="28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B050"/>
                          </a:solidFill>
                          <a:effectLst/>
                        </a:rPr>
                        <a:t>4.750e-04/4.810e-04</a:t>
                      </a:r>
                      <a:endParaRPr lang="en-US" sz="28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984002"/>
                  </a:ext>
                </a:extLst>
              </a:tr>
              <a:tr h="611112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600" b="1" dirty="0">
                          <a:effectLst/>
                        </a:rPr>
                        <a:t>צידוד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</a:rPr>
                        <a:t>5.927e-05</a:t>
                      </a:r>
                      <a:endParaRPr lang="en-US" sz="28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</a:rPr>
                        <a:t>9.868e-06/ 1.050e-05</a:t>
                      </a:r>
                      <a:endParaRPr lang="en-US" sz="28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705839"/>
                  </a:ext>
                </a:extLst>
              </a:tr>
            </a:tbl>
          </a:graphicData>
        </a:graphic>
      </p:graphicFrame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65E2A27-5462-31B3-D82A-6C4F13A7D2F4}"/>
              </a:ext>
            </a:extLst>
          </p:cNvPr>
          <p:cNvSpPr txBox="1"/>
          <p:nvPr/>
        </p:nvSpPr>
        <p:spPr>
          <a:xfrm>
            <a:off x="2882578" y="6068280"/>
            <a:ext cx="5764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בפחות מ</a:t>
            </a:r>
            <a:r>
              <a:rPr lang="en-US" sz="1400" dirty="0"/>
              <a:t>   0.5[mrad]</a:t>
            </a:r>
            <a:r>
              <a:rPr lang="he-IL" sz="1400" dirty="0"/>
              <a:t> </a:t>
            </a:r>
            <a:r>
              <a:rPr lang="he-IL" sz="1400" dirty="0">
                <a:solidFill>
                  <a:srgbClr val="00B050"/>
                </a:solidFill>
              </a:rPr>
              <a:t>מתקיים</a:t>
            </a:r>
            <a:r>
              <a:rPr lang="he-IL" sz="1400" dirty="0"/>
              <a:t>/</a:t>
            </a:r>
            <a:r>
              <a:rPr lang="he-IL" sz="1400" dirty="0">
                <a:highlight>
                  <a:srgbClr val="FF0000"/>
                </a:highlight>
              </a:rPr>
              <a:t>לא מתקיים</a:t>
            </a:r>
          </a:p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בתנאי בפרקי זמן בין יריות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2254089-D690-B489-B3BA-5DE3E7F6627E}"/>
              </a:ext>
            </a:extLst>
          </p:cNvPr>
          <p:cNvSpPr txBox="1"/>
          <p:nvPr/>
        </p:nvSpPr>
        <p:spPr>
          <a:xfrm>
            <a:off x="3917483" y="3011116"/>
            <a:ext cx="815423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הפרעות ירי, הפרעות קרקע, יישום שעבוד וטכניקות FEEDFORWARD – התרחיש המלא</a:t>
            </a:r>
          </a:p>
        </p:txBody>
      </p:sp>
    </p:spTree>
    <p:extLst>
      <p:ext uri="{BB962C8B-B14F-4D97-AF65-F5344CB8AC3E}">
        <p14:creationId xmlns:p14="http://schemas.microsoft.com/office/powerpoint/2010/main" val="116309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F77037A3-2B28-3458-0903-7E26F6DCF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7" y="1852642"/>
            <a:ext cx="4721860" cy="298259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94B22AE-A03E-774B-36F1-9977F7BD25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21" y="1852642"/>
            <a:ext cx="5193451" cy="298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3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C26B336C-0C14-29B6-E65B-846F35E15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9" t="1907" r="13548"/>
          <a:stretch/>
        </p:blipFill>
        <p:spPr>
          <a:xfrm>
            <a:off x="242048" y="1001581"/>
            <a:ext cx="4262718" cy="534543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2F74608-E550-2E17-76A0-53ADDA338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53" b="14342"/>
          <a:stretch/>
        </p:blipFill>
        <p:spPr>
          <a:xfrm>
            <a:off x="4733517" y="1001581"/>
            <a:ext cx="7423591" cy="524349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0D7C153-7856-05A1-413E-8441445C585D}"/>
              </a:ext>
            </a:extLst>
          </p:cNvPr>
          <p:cNvSpPr txBox="1"/>
          <p:nvPr/>
        </p:nvSpPr>
        <p:spPr>
          <a:xfrm>
            <a:off x="6871446" y="6514267"/>
            <a:ext cx="6052296" cy="33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1200" b="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זכויות יוצרים תמונות הבלוקים – ד''ר גבריאל דוידוב מתוך "קטלוג פרמטרים"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061D7A2-CCC5-F704-DA0E-8EA9D2A386D7}"/>
              </a:ext>
            </a:extLst>
          </p:cNvPr>
          <p:cNvSpPr txBox="1"/>
          <p:nvPr/>
        </p:nvSpPr>
        <p:spPr>
          <a:xfrm>
            <a:off x="4733517" y="6885"/>
            <a:ext cx="34322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he-IL" sz="3200" dirty="0"/>
              <a:t>המטרה - סימולטור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C36CF3B-B644-6952-681A-D7E7D9AF28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2" y="28150"/>
            <a:ext cx="2925420" cy="6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C75F8A0-8D06-5716-73A5-E11C948A0BEF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3635323" y="2342703"/>
            <a:ext cx="1785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3305AB9D-1FF1-0A8A-F345-A0361E588FD1}"/>
              </a:ext>
            </a:extLst>
          </p:cNvPr>
          <p:cNvCxnSpPr>
            <a:cxnSpLocks/>
          </p:cNvCxnSpPr>
          <p:nvPr/>
        </p:nvCxnSpPr>
        <p:spPr>
          <a:xfrm flipV="1">
            <a:off x="8890106" y="5823806"/>
            <a:ext cx="0" cy="20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מלבן 35">
            <a:extLst>
              <a:ext uri="{FF2B5EF4-FFF2-40B4-BE49-F238E27FC236}">
                <a16:creationId xmlns:a16="http://schemas.microsoft.com/office/drawing/2014/main" id="{EF254A17-E75F-EDAD-6C68-81FF51EA9FF1}"/>
              </a:ext>
            </a:extLst>
          </p:cNvPr>
          <p:cNvSpPr/>
          <p:nvPr/>
        </p:nvSpPr>
        <p:spPr>
          <a:xfrm>
            <a:off x="5421137" y="1854635"/>
            <a:ext cx="881269" cy="9761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Plant – pod system</a:t>
            </a:r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059C9D9F-99A5-BCE9-72E2-7EF6A58A365E}"/>
              </a:ext>
            </a:extLst>
          </p:cNvPr>
          <p:cNvSpPr/>
          <p:nvPr/>
        </p:nvSpPr>
        <p:spPr>
          <a:xfrm>
            <a:off x="8440817" y="4856425"/>
            <a:ext cx="881269" cy="9761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Plant – gun system</a:t>
            </a:r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AD2089B4-B690-986D-E8CA-40A60D89CA74}"/>
              </a:ext>
            </a:extLst>
          </p:cNvPr>
          <p:cNvSpPr/>
          <p:nvPr/>
        </p:nvSpPr>
        <p:spPr>
          <a:xfrm>
            <a:off x="7429789" y="5927643"/>
            <a:ext cx="881269" cy="235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tachometer</a:t>
            </a:r>
            <a:endParaRPr lang="he-IL" sz="1100" dirty="0"/>
          </a:p>
        </p:txBody>
      </p:sp>
      <p:sp>
        <p:nvSpPr>
          <p:cNvPr id="40" name="מלבן 39">
            <a:extLst>
              <a:ext uri="{FF2B5EF4-FFF2-40B4-BE49-F238E27FC236}">
                <a16:creationId xmlns:a16="http://schemas.microsoft.com/office/drawing/2014/main" id="{2BC63DF6-2C51-D302-3FD8-078395C8636A}"/>
              </a:ext>
            </a:extLst>
          </p:cNvPr>
          <p:cNvSpPr/>
          <p:nvPr/>
        </p:nvSpPr>
        <p:spPr>
          <a:xfrm>
            <a:off x="2801453" y="2110235"/>
            <a:ext cx="833870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Controllers – pod system</a:t>
            </a:r>
            <a:endParaRPr lang="he-IL" sz="1100" dirty="0"/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E4AA634F-11EE-8B8B-F345-6B803374DA97}"/>
              </a:ext>
            </a:extLst>
          </p:cNvPr>
          <p:cNvSpPr/>
          <p:nvPr/>
        </p:nvSpPr>
        <p:spPr>
          <a:xfrm>
            <a:off x="5793739" y="5107089"/>
            <a:ext cx="847931" cy="483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Controllers – gun system</a:t>
            </a:r>
            <a:endParaRPr lang="he-IL" sz="1100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A4082790-3DCC-D544-3EC3-116EF07E7AFA}"/>
              </a:ext>
            </a:extLst>
          </p:cNvPr>
          <p:cNvSpPr txBox="1"/>
          <p:nvPr/>
        </p:nvSpPr>
        <p:spPr>
          <a:xfrm>
            <a:off x="8440816" y="5519851"/>
            <a:ext cx="88126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914400" rtl="0" eaLnBrk="1" latinLnBrk="0" hangingPunct="1"/>
            <a:r>
              <a:rPr lang="en-US" sz="1100" dirty="0"/>
              <a:t>+ nonlinear</a:t>
            </a:r>
            <a:endParaRPr lang="he-IL" sz="1100" dirty="0"/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6185872D-5DF4-6C8E-F908-CA14E28BF206}"/>
              </a:ext>
            </a:extLst>
          </p:cNvPr>
          <p:cNvSpPr txBox="1"/>
          <p:nvPr/>
        </p:nvSpPr>
        <p:spPr>
          <a:xfrm>
            <a:off x="5412285" y="2515784"/>
            <a:ext cx="88126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914400" rtl="0" eaLnBrk="1" latinLnBrk="0" hangingPunct="1"/>
            <a:r>
              <a:rPr lang="en-US" sz="1100" dirty="0"/>
              <a:t>+ nonlinear</a:t>
            </a:r>
            <a:endParaRPr lang="he-IL" sz="1100" dirty="0"/>
          </a:p>
        </p:txBody>
      </p:sp>
      <p:sp>
        <p:nvSpPr>
          <p:cNvPr id="44" name="או 43">
            <a:extLst>
              <a:ext uri="{FF2B5EF4-FFF2-40B4-BE49-F238E27FC236}">
                <a16:creationId xmlns:a16="http://schemas.microsoft.com/office/drawing/2014/main" id="{5F1567D1-3541-CC08-8D28-06A3E954EA65}"/>
              </a:ext>
            </a:extLst>
          </p:cNvPr>
          <p:cNvSpPr/>
          <p:nvPr/>
        </p:nvSpPr>
        <p:spPr>
          <a:xfrm>
            <a:off x="7233485" y="5112903"/>
            <a:ext cx="431272" cy="417575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45" name="או 44">
            <a:extLst>
              <a:ext uri="{FF2B5EF4-FFF2-40B4-BE49-F238E27FC236}">
                <a16:creationId xmlns:a16="http://schemas.microsoft.com/office/drawing/2014/main" id="{03B869F3-59A6-A94A-1D81-E705693BD541}"/>
              </a:ext>
            </a:extLst>
          </p:cNvPr>
          <p:cNvSpPr/>
          <p:nvPr/>
        </p:nvSpPr>
        <p:spPr>
          <a:xfrm>
            <a:off x="4260709" y="2126904"/>
            <a:ext cx="431272" cy="417575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47" name="מלבן 46">
            <a:extLst>
              <a:ext uri="{FF2B5EF4-FFF2-40B4-BE49-F238E27FC236}">
                <a16:creationId xmlns:a16="http://schemas.microsoft.com/office/drawing/2014/main" id="{29106449-B35A-7BDF-8E4E-79F4A62E5C8F}"/>
              </a:ext>
            </a:extLst>
          </p:cNvPr>
          <p:cNvSpPr/>
          <p:nvPr/>
        </p:nvSpPr>
        <p:spPr>
          <a:xfrm>
            <a:off x="6028015" y="3953810"/>
            <a:ext cx="1458523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ground disturbances</a:t>
            </a:r>
            <a:endParaRPr lang="he-IL" sz="1100" dirty="0"/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ECF5ECF9-1B50-726C-FE4E-2AF9F592937A}"/>
              </a:ext>
            </a:extLst>
          </p:cNvPr>
          <p:cNvSpPr/>
          <p:nvPr/>
        </p:nvSpPr>
        <p:spPr>
          <a:xfrm>
            <a:off x="1260134" y="1563803"/>
            <a:ext cx="1545062" cy="2435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set point</a:t>
            </a:r>
            <a:endParaRPr lang="he-IL" sz="1100" dirty="0"/>
          </a:p>
        </p:txBody>
      </p:sp>
      <p:sp>
        <p:nvSpPr>
          <p:cNvPr id="50" name="מלבן 49">
            <a:extLst>
              <a:ext uri="{FF2B5EF4-FFF2-40B4-BE49-F238E27FC236}">
                <a16:creationId xmlns:a16="http://schemas.microsoft.com/office/drawing/2014/main" id="{5861CF7F-7463-9AA4-2663-32C93FF6969D}"/>
              </a:ext>
            </a:extLst>
          </p:cNvPr>
          <p:cNvSpPr/>
          <p:nvPr/>
        </p:nvSpPr>
        <p:spPr>
          <a:xfrm>
            <a:off x="2032440" y="5203201"/>
            <a:ext cx="885083" cy="324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Controller – position</a:t>
            </a:r>
            <a:endParaRPr lang="he-IL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מלבן 50">
                <a:extLst>
                  <a:ext uri="{FF2B5EF4-FFF2-40B4-BE49-F238E27FC236}">
                    <a16:creationId xmlns:a16="http://schemas.microsoft.com/office/drawing/2014/main" id="{2CD2E46C-9DE9-E1AA-B2A5-48E3D56D3703}"/>
                  </a:ext>
                </a:extLst>
              </p:cNvPr>
              <p:cNvSpPr/>
              <p:nvPr/>
            </p:nvSpPr>
            <p:spPr>
              <a:xfrm>
                <a:off x="11204321" y="5084867"/>
                <a:ext cx="355116" cy="5773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he-IL" sz="1100" dirty="0"/>
              </a:p>
            </p:txBody>
          </p:sp>
        </mc:Choice>
        <mc:Fallback xmlns="">
          <p:sp>
            <p:nvSpPr>
              <p:cNvPr id="51" name="מלבן 50">
                <a:extLst>
                  <a:ext uri="{FF2B5EF4-FFF2-40B4-BE49-F238E27FC236}">
                    <a16:creationId xmlns:a16="http://schemas.microsoft.com/office/drawing/2014/main" id="{2CD2E46C-9DE9-E1AA-B2A5-48E3D56D3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321" y="5084867"/>
                <a:ext cx="355116" cy="57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9891ED4A-825F-D9F2-17A7-670C740403EA}"/>
                  </a:ext>
                </a:extLst>
              </p:cNvPr>
              <p:cNvSpPr/>
              <p:nvPr/>
            </p:nvSpPr>
            <p:spPr>
              <a:xfrm>
                <a:off x="8205426" y="2068288"/>
                <a:ext cx="355116" cy="5773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he-IL" sz="1100" dirty="0"/>
              </a:p>
            </p:txBody>
          </p:sp>
        </mc:Choice>
        <mc:Fallback xmlns="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9891ED4A-825F-D9F2-17A7-670C74040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426" y="2068288"/>
                <a:ext cx="355116" cy="577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תיבת טקסט 53">
                <a:extLst>
                  <a:ext uri="{FF2B5EF4-FFF2-40B4-BE49-F238E27FC236}">
                    <a16:creationId xmlns:a16="http://schemas.microsoft.com/office/drawing/2014/main" id="{E8946884-67B6-DDE1-611C-0DE11FECD27F}"/>
                  </a:ext>
                </a:extLst>
              </p:cNvPr>
              <p:cNvSpPr txBox="1"/>
              <p:nvPr/>
            </p:nvSpPr>
            <p:spPr>
              <a:xfrm>
                <a:off x="5989574" y="2812789"/>
                <a:ext cx="634982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𝑒𝑛𝑔𝑖𝑛𝑒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54" name="תיבת טקסט 53">
                <a:extLst>
                  <a:ext uri="{FF2B5EF4-FFF2-40B4-BE49-F238E27FC236}">
                    <a16:creationId xmlns:a16="http://schemas.microsoft.com/office/drawing/2014/main" id="{E8946884-67B6-DDE1-611C-0DE11FECD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574" y="2812789"/>
                <a:ext cx="634982" cy="232949"/>
              </a:xfrm>
              <a:prstGeom prst="rect">
                <a:avLst/>
              </a:prstGeom>
              <a:blipFill>
                <a:blip r:embed="rId5"/>
                <a:stretch>
                  <a:fillRect l="-3922" t="-25000" r="-19608" b="-3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תיבת טקסט 54">
                <a:extLst>
                  <a:ext uri="{FF2B5EF4-FFF2-40B4-BE49-F238E27FC236}">
                    <a16:creationId xmlns:a16="http://schemas.microsoft.com/office/drawing/2014/main" id="{939CAB9B-5946-1A11-45EA-925B2540BABD}"/>
                  </a:ext>
                </a:extLst>
              </p:cNvPr>
              <p:cNvSpPr txBox="1"/>
              <p:nvPr/>
            </p:nvSpPr>
            <p:spPr>
              <a:xfrm>
                <a:off x="11630079" y="5059168"/>
                <a:ext cx="398635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𝑔𝑢𝑛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55" name="תיבת טקסט 54">
                <a:extLst>
                  <a:ext uri="{FF2B5EF4-FFF2-40B4-BE49-F238E27FC236}">
                    <a16:creationId xmlns:a16="http://schemas.microsoft.com/office/drawing/2014/main" id="{939CAB9B-5946-1A11-45EA-925B2540B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79" y="5059168"/>
                <a:ext cx="398635" cy="232949"/>
              </a:xfrm>
              <a:prstGeom prst="rect">
                <a:avLst/>
              </a:prstGeom>
              <a:blipFill>
                <a:blip r:embed="rId6"/>
                <a:stretch>
                  <a:fillRect l="-9091" t="-31579" r="-30303" b="-315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תיבת טקסט 55">
                <a:extLst>
                  <a:ext uri="{FF2B5EF4-FFF2-40B4-BE49-F238E27FC236}">
                    <a16:creationId xmlns:a16="http://schemas.microsoft.com/office/drawing/2014/main" id="{301FB58F-7E84-60EC-C1AB-0033AE5CEC48}"/>
                  </a:ext>
                </a:extLst>
              </p:cNvPr>
              <p:cNvSpPr txBox="1"/>
              <p:nvPr/>
            </p:nvSpPr>
            <p:spPr>
              <a:xfrm>
                <a:off x="8927267" y="5801063"/>
                <a:ext cx="634982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𝑒𝑛𝑔𝑖𝑛𝑒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56" name="תיבת טקסט 55">
                <a:extLst>
                  <a:ext uri="{FF2B5EF4-FFF2-40B4-BE49-F238E27FC236}">
                    <a16:creationId xmlns:a16="http://schemas.microsoft.com/office/drawing/2014/main" id="{301FB58F-7E84-60EC-C1AB-0033AE5C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67" y="5801063"/>
                <a:ext cx="634982" cy="232949"/>
              </a:xfrm>
              <a:prstGeom prst="rect">
                <a:avLst/>
              </a:prstGeom>
              <a:blipFill>
                <a:blip r:embed="rId7"/>
                <a:stretch>
                  <a:fillRect l="-1923" t="-25000" r="-19231" b="-3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תיבת טקסט 56">
                <a:extLst>
                  <a:ext uri="{FF2B5EF4-FFF2-40B4-BE49-F238E27FC236}">
                    <a16:creationId xmlns:a16="http://schemas.microsoft.com/office/drawing/2014/main" id="{3B79A0FF-3817-D25B-48EA-AF6E501DFE36}"/>
                  </a:ext>
                </a:extLst>
              </p:cNvPr>
              <p:cNvSpPr txBox="1"/>
              <p:nvPr/>
            </p:nvSpPr>
            <p:spPr>
              <a:xfrm>
                <a:off x="8639616" y="2048095"/>
                <a:ext cx="398058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𝑝𝑜𝑑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57" name="תיבת טקסט 56">
                <a:extLst>
                  <a:ext uri="{FF2B5EF4-FFF2-40B4-BE49-F238E27FC236}">
                    <a16:creationId xmlns:a16="http://schemas.microsoft.com/office/drawing/2014/main" id="{3B79A0FF-3817-D25B-48EA-AF6E501D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616" y="2048095"/>
                <a:ext cx="398058" cy="232051"/>
              </a:xfrm>
              <a:prstGeom prst="rect">
                <a:avLst/>
              </a:prstGeom>
              <a:blipFill>
                <a:blip r:embed="rId8"/>
                <a:stretch>
                  <a:fillRect l="-9375" t="-26316" r="-31250" b="-368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2403F652-EC7D-7587-3744-5631CF2D1B78}"/>
              </a:ext>
            </a:extLst>
          </p:cNvPr>
          <p:cNvCxnSpPr>
            <a:cxnSpLocks/>
          </p:cNvCxnSpPr>
          <p:nvPr/>
        </p:nvCxnSpPr>
        <p:spPr>
          <a:xfrm>
            <a:off x="999331" y="3788229"/>
            <a:ext cx="0" cy="135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מחבר ישר 59">
            <a:extLst>
              <a:ext uri="{FF2B5EF4-FFF2-40B4-BE49-F238E27FC236}">
                <a16:creationId xmlns:a16="http://schemas.microsoft.com/office/drawing/2014/main" id="{04E64FDB-9C24-9652-8AF7-CB4501BAFAE9}"/>
              </a:ext>
            </a:extLst>
          </p:cNvPr>
          <p:cNvCxnSpPr/>
          <p:nvPr/>
        </p:nvCxnSpPr>
        <p:spPr>
          <a:xfrm flipV="1">
            <a:off x="4615325" y="5945141"/>
            <a:ext cx="366285" cy="16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מחבר ישר 61">
            <a:extLst>
              <a:ext uri="{FF2B5EF4-FFF2-40B4-BE49-F238E27FC236}">
                <a16:creationId xmlns:a16="http://schemas.microsoft.com/office/drawing/2014/main" id="{9518F409-DD7A-B728-E76A-C0ED8CF01E13}"/>
              </a:ext>
            </a:extLst>
          </p:cNvPr>
          <p:cNvCxnSpPr>
            <a:cxnSpLocks/>
          </p:cNvCxnSpPr>
          <p:nvPr/>
        </p:nvCxnSpPr>
        <p:spPr>
          <a:xfrm flipV="1">
            <a:off x="10907264" y="5357002"/>
            <a:ext cx="0" cy="879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מלבן 63">
            <a:extLst>
              <a:ext uri="{FF2B5EF4-FFF2-40B4-BE49-F238E27FC236}">
                <a16:creationId xmlns:a16="http://schemas.microsoft.com/office/drawing/2014/main" id="{5F5E2FB9-3BF3-E788-AD8C-585D08C1A3E9}"/>
              </a:ext>
            </a:extLst>
          </p:cNvPr>
          <p:cNvSpPr/>
          <p:nvPr/>
        </p:nvSpPr>
        <p:spPr>
          <a:xfrm>
            <a:off x="6948400" y="4572492"/>
            <a:ext cx="1545062" cy="2147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friction</a:t>
            </a:r>
            <a:endParaRPr lang="he-IL" sz="1100" dirty="0"/>
          </a:p>
        </p:txBody>
      </p:sp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F8385369-82AE-7D08-1CD0-7DF091CEA346}"/>
              </a:ext>
            </a:extLst>
          </p:cNvPr>
          <p:cNvSpPr txBox="1"/>
          <p:nvPr/>
        </p:nvSpPr>
        <p:spPr>
          <a:xfrm>
            <a:off x="2871252" y="5084867"/>
            <a:ext cx="174708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/>
              <a:t>Input command(current[A])</a:t>
            </a:r>
            <a:endParaRPr lang="he-IL" sz="1200" dirty="0"/>
          </a:p>
        </p:txBody>
      </p:sp>
      <p:grpSp>
        <p:nvGrpSpPr>
          <p:cNvPr id="76" name="קבוצה 75">
            <a:extLst>
              <a:ext uri="{FF2B5EF4-FFF2-40B4-BE49-F238E27FC236}">
                <a16:creationId xmlns:a16="http://schemas.microsoft.com/office/drawing/2014/main" id="{12ED85AE-D555-6D5B-20D3-3FBFB8330F97}"/>
              </a:ext>
            </a:extLst>
          </p:cNvPr>
          <p:cNvGrpSpPr/>
          <p:nvPr/>
        </p:nvGrpSpPr>
        <p:grpSpPr>
          <a:xfrm>
            <a:off x="763923" y="5175751"/>
            <a:ext cx="470817" cy="461334"/>
            <a:chOff x="8508740" y="3742946"/>
            <a:chExt cx="470817" cy="461334"/>
          </a:xfrm>
        </p:grpSpPr>
        <p:sp>
          <p:nvSpPr>
            <p:cNvPr id="69" name="אליפסה 68">
              <a:extLst>
                <a:ext uri="{FF2B5EF4-FFF2-40B4-BE49-F238E27FC236}">
                  <a16:creationId xmlns:a16="http://schemas.microsoft.com/office/drawing/2014/main" id="{D72DE736-AAE5-C436-99E3-AC2BFAD8BAC3}"/>
                </a:ext>
              </a:extLst>
            </p:cNvPr>
            <p:cNvSpPr/>
            <p:nvPr/>
          </p:nvSpPr>
          <p:spPr>
            <a:xfrm>
              <a:off x="8508740" y="3745732"/>
              <a:ext cx="470817" cy="4305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תיבת טקסט 66">
                  <a:extLst>
                    <a:ext uri="{FF2B5EF4-FFF2-40B4-BE49-F238E27FC236}">
                      <a16:creationId xmlns:a16="http://schemas.microsoft.com/office/drawing/2014/main" id="{EEDDF0C7-FC06-047B-6919-E1F6B400600A}"/>
                    </a:ext>
                  </a:extLst>
                </p:cNvPr>
                <p:cNvSpPr txBox="1"/>
                <p:nvPr/>
              </p:nvSpPr>
              <p:spPr>
                <a:xfrm>
                  <a:off x="8675500" y="3742946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67" name="תיבת טקסט 66">
                  <a:extLst>
                    <a:ext uri="{FF2B5EF4-FFF2-40B4-BE49-F238E27FC236}">
                      <a16:creationId xmlns:a16="http://schemas.microsoft.com/office/drawing/2014/main" id="{EEDDF0C7-FC06-047B-6919-E1F6B4006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5500" y="3742946"/>
                  <a:ext cx="184345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3333" t="-22222" r="-73333" b="-5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4352CF97-EC37-886E-CF14-66E4931492BF}"/>
                    </a:ext>
                  </a:extLst>
                </p:cNvPr>
                <p:cNvSpPr txBox="1"/>
                <p:nvPr/>
              </p:nvSpPr>
              <p:spPr>
                <a:xfrm>
                  <a:off x="8675499" y="3988836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4352CF97-EC37-886E-CF14-66E493149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5499" y="3988836"/>
                  <a:ext cx="184345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6667" t="-21053" r="-73333" b="-4210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מחבר חץ ישר 82">
            <a:extLst>
              <a:ext uri="{FF2B5EF4-FFF2-40B4-BE49-F238E27FC236}">
                <a16:creationId xmlns:a16="http://schemas.microsoft.com/office/drawing/2014/main" id="{2C5783A4-B114-7CB5-B53B-DFB0861E8A9B}"/>
              </a:ext>
            </a:extLst>
          </p:cNvPr>
          <p:cNvCxnSpPr>
            <a:cxnSpLocks/>
          </p:cNvCxnSpPr>
          <p:nvPr/>
        </p:nvCxnSpPr>
        <p:spPr>
          <a:xfrm>
            <a:off x="6641670" y="5320751"/>
            <a:ext cx="1785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קבוצה 83">
            <a:extLst>
              <a:ext uri="{FF2B5EF4-FFF2-40B4-BE49-F238E27FC236}">
                <a16:creationId xmlns:a16="http://schemas.microsoft.com/office/drawing/2014/main" id="{3FAD3585-D97B-90C7-A0AB-F81A67F0668B}"/>
              </a:ext>
            </a:extLst>
          </p:cNvPr>
          <p:cNvGrpSpPr/>
          <p:nvPr/>
        </p:nvGrpSpPr>
        <p:grpSpPr>
          <a:xfrm>
            <a:off x="4537384" y="5119608"/>
            <a:ext cx="470817" cy="452838"/>
            <a:chOff x="9505813" y="3756029"/>
            <a:chExt cx="470817" cy="452838"/>
          </a:xfrm>
        </p:grpSpPr>
        <p:sp>
          <p:nvSpPr>
            <p:cNvPr id="85" name="אליפסה 84">
              <a:extLst>
                <a:ext uri="{FF2B5EF4-FFF2-40B4-BE49-F238E27FC236}">
                  <a16:creationId xmlns:a16="http://schemas.microsoft.com/office/drawing/2014/main" id="{2C0044AD-D83A-17A1-433E-B7E84315B6CE}"/>
                </a:ext>
              </a:extLst>
            </p:cNvPr>
            <p:cNvSpPr/>
            <p:nvPr/>
          </p:nvSpPr>
          <p:spPr>
            <a:xfrm>
              <a:off x="9505813" y="3756029"/>
              <a:ext cx="470817" cy="4305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תיבת טקסט 85">
                  <a:extLst>
                    <a:ext uri="{FF2B5EF4-FFF2-40B4-BE49-F238E27FC236}">
                      <a16:creationId xmlns:a16="http://schemas.microsoft.com/office/drawing/2014/main" id="{96B67564-5044-B155-5D7B-8D17F4CB97A9}"/>
                    </a:ext>
                  </a:extLst>
                </p:cNvPr>
                <p:cNvSpPr txBox="1"/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86" name="תיבת טקסט 85">
                  <a:extLst>
                    <a:ext uri="{FF2B5EF4-FFF2-40B4-BE49-F238E27FC236}">
                      <a16:creationId xmlns:a16="http://schemas.microsoft.com/office/drawing/2014/main" id="{96B67564-5044-B155-5D7B-8D17F4CB9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0000" t="-21053" r="-66667" b="-4210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תיבת טקסט 86">
                  <a:extLst>
                    <a:ext uri="{FF2B5EF4-FFF2-40B4-BE49-F238E27FC236}">
                      <a16:creationId xmlns:a16="http://schemas.microsoft.com/office/drawing/2014/main" id="{B993F641-1E9F-9783-3FEF-18DBFBC02F57}"/>
                    </a:ext>
                  </a:extLst>
                </p:cNvPr>
                <p:cNvSpPr txBox="1"/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87" name="תיבת טקסט 86">
                  <a:extLst>
                    <a:ext uri="{FF2B5EF4-FFF2-40B4-BE49-F238E27FC236}">
                      <a16:creationId xmlns:a16="http://schemas.microsoft.com/office/drawing/2014/main" id="{B993F641-1E9F-9783-3FEF-18DBFBC02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blipFill>
                  <a:blip r:embed="rId12"/>
                  <a:stretch>
                    <a:fillRect t="-22222" r="-73333" b="-5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קבוצה 87">
            <a:extLst>
              <a:ext uri="{FF2B5EF4-FFF2-40B4-BE49-F238E27FC236}">
                <a16:creationId xmlns:a16="http://schemas.microsoft.com/office/drawing/2014/main" id="{0F32E369-ED19-83C2-D113-8F29611D8C12}"/>
              </a:ext>
            </a:extLst>
          </p:cNvPr>
          <p:cNvGrpSpPr/>
          <p:nvPr/>
        </p:nvGrpSpPr>
        <p:grpSpPr>
          <a:xfrm>
            <a:off x="1608731" y="2093853"/>
            <a:ext cx="470817" cy="452838"/>
            <a:chOff x="9505813" y="3756029"/>
            <a:chExt cx="470817" cy="452838"/>
          </a:xfrm>
        </p:grpSpPr>
        <p:sp>
          <p:nvSpPr>
            <p:cNvPr id="89" name="אליפסה 88">
              <a:extLst>
                <a:ext uri="{FF2B5EF4-FFF2-40B4-BE49-F238E27FC236}">
                  <a16:creationId xmlns:a16="http://schemas.microsoft.com/office/drawing/2014/main" id="{96CD75F0-5B78-9AA7-073B-1B71912A25CA}"/>
                </a:ext>
              </a:extLst>
            </p:cNvPr>
            <p:cNvSpPr/>
            <p:nvPr/>
          </p:nvSpPr>
          <p:spPr>
            <a:xfrm>
              <a:off x="9505813" y="3756029"/>
              <a:ext cx="470817" cy="4305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תיבת טקסט 89">
                  <a:extLst>
                    <a:ext uri="{FF2B5EF4-FFF2-40B4-BE49-F238E27FC236}">
                      <a16:creationId xmlns:a16="http://schemas.microsoft.com/office/drawing/2014/main" id="{85305C4F-C7FD-D574-87C5-DE92017072D5}"/>
                    </a:ext>
                  </a:extLst>
                </p:cNvPr>
                <p:cNvSpPr txBox="1"/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90" name="תיבת טקסט 89">
                  <a:extLst>
                    <a:ext uri="{FF2B5EF4-FFF2-40B4-BE49-F238E27FC236}">
                      <a16:creationId xmlns:a16="http://schemas.microsoft.com/office/drawing/2014/main" id="{85305C4F-C7FD-D574-87C5-DE9201707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12500" t="-22222" r="-62500" b="-5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תיבת טקסט 90">
                  <a:extLst>
                    <a:ext uri="{FF2B5EF4-FFF2-40B4-BE49-F238E27FC236}">
                      <a16:creationId xmlns:a16="http://schemas.microsoft.com/office/drawing/2014/main" id="{D4C37FEE-BEF8-8FE2-3CAA-5F0B0D8DE65B}"/>
                    </a:ext>
                  </a:extLst>
                </p:cNvPr>
                <p:cNvSpPr txBox="1"/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 xmlns="">
            <p:sp>
              <p:nvSpPr>
                <p:cNvPr id="91" name="תיבת טקסט 90">
                  <a:extLst>
                    <a:ext uri="{FF2B5EF4-FFF2-40B4-BE49-F238E27FC236}">
                      <a16:creationId xmlns:a16="http://schemas.microsoft.com/office/drawing/2014/main" id="{D4C37FEE-BEF8-8FE2-3CAA-5F0B0D8DE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blipFill>
                  <a:blip r:embed="rId14"/>
                  <a:stretch>
                    <a:fillRect t="-22222" r="-68750" b="-5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מחבר חץ ישר 91">
            <a:extLst>
              <a:ext uri="{FF2B5EF4-FFF2-40B4-BE49-F238E27FC236}">
                <a16:creationId xmlns:a16="http://schemas.microsoft.com/office/drawing/2014/main" id="{31ED3329-DFE2-D52A-DDE9-AD2D740E6E07}"/>
              </a:ext>
            </a:extLst>
          </p:cNvPr>
          <p:cNvCxnSpPr>
            <a:cxnSpLocks/>
          </p:cNvCxnSpPr>
          <p:nvPr/>
        </p:nvCxnSpPr>
        <p:spPr>
          <a:xfrm flipV="1">
            <a:off x="2067801" y="2324720"/>
            <a:ext cx="728179" cy="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מחבר חץ ישר 93">
            <a:extLst>
              <a:ext uri="{FF2B5EF4-FFF2-40B4-BE49-F238E27FC236}">
                <a16:creationId xmlns:a16="http://schemas.microsoft.com/office/drawing/2014/main" id="{EE2D5B11-33C4-3CB2-C032-EFB2655767F6}"/>
              </a:ext>
            </a:extLst>
          </p:cNvPr>
          <p:cNvCxnSpPr>
            <a:cxnSpLocks/>
          </p:cNvCxnSpPr>
          <p:nvPr/>
        </p:nvCxnSpPr>
        <p:spPr>
          <a:xfrm flipV="1">
            <a:off x="5008201" y="5330776"/>
            <a:ext cx="780065" cy="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מחבר חץ ישר 97">
            <a:extLst>
              <a:ext uri="{FF2B5EF4-FFF2-40B4-BE49-F238E27FC236}">
                <a16:creationId xmlns:a16="http://schemas.microsoft.com/office/drawing/2014/main" id="{A45AF7C3-F377-8A47-25AD-33A041202FA7}"/>
              </a:ext>
            </a:extLst>
          </p:cNvPr>
          <p:cNvCxnSpPr>
            <a:cxnSpLocks/>
          </p:cNvCxnSpPr>
          <p:nvPr/>
        </p:nvCxnSpPr>
        <p:spPr>
          <a:xfrm>
            <a:off x="9322086" y="5334898"/>
            <a:ext cx="486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מלבן 100">
            <a:extLst>
              <a:ext uri="{FF2B5EF4-FFF2-40B4-BE49-F238E27FC236}">
                <a16:creationId xmlns:a16="http://schemas.microsoft.com/office/drawing/2014/main" id="{1C1942E8-C204-3A04-E8C2-980168FA2594}"/>
              </a:ext>
            </a:extLst>
          </p:cNvPr>
          <p:cNvSpPr/>
          <p:nvPr/>
        </p:nvSpPr>
        <p:spPr>
          <a:xfrm>
            <a:off x="9808486" y="5223058"/>
            <a:ext cx="881269" cy="235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gyroscope</a:t>
            </a:r>
            <a:endParaRPr lang="he-IL" sz="1100" dirty="0"/>
          </a:p>
        </p:txBody>
      </p:sp>
      <p:cxnSp>
        <p:nvCxnSpPr>
          <p:cNvPr id="102" name="מחבר חץ ישר 101">
            <a:extLst>
              <a:ext uri="{FF2B5EF4-FFF2-40B4-BE49-F238E27FC236}">
                <a16:creationId xmlns:a16="http://schemas.microsoft.com/office/drawing/2014/main" id="{BB812CF4-88D1-C543-1F62-A03B395C24AD}"/>
              </a:ext>
            </a:extLst>
          </p:cNvPr>
          <p:cNvCxnSpPr>
            <a:cxnSpLocks/>
          </p:cNvCxnSpPr>
          <p:nvPr/>
        </p:nvCxnSpPr>
        <p:spPr>
          <a:xfrm>
            <a:off x="6299588" y="2313973"/>
            <a:ext cx="486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מלבן 102">
            <a:extLst>
              <a:ext uri="{FF2B5EF4-FFF2-40B4-BE49-F238E27FC236}">
                <a16:creationId xmlns:a16="http://schemas.microsoft.com/office/drawing/2014/main" id="{6BDD8A52-A21D-5D47-21FD-502CC902D6DD}"/>
              </a:ext>
            </a:extLst>
          </p:cNvPr>
          <p:cNvSpPr/>
          <p:nvPr/>
        </p:nvSpPr>
        <p:spPr>
          <a:xfrm>
            <a:off x="6785988" y="2202133"/>
            <a:ext cx="881269" cy="235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gyroscope</a:t>
            </a:r>
            <a:endParaRPr lang="he-IL" sz="1100" dirty="0"/>
          </a:p>
        </p:txBody>
      </p:sp>
      <p:cxnSp>
        <p:nvCxnSpPr>
          <p:cNvPr id="104" name="מחבר חץ ישר 103">
            <a:extLst>
              <a:ext uri="{FF2B5EF4-FFF2-40B4-BE49-F238E27FC236}">
                <a16:creationId xmlns:a16="http://schemas.microsoft.com/office/drawing/2014/main" id="{00E200AB-CD4D-82DC-BE77-5AD3F574D459}"/>
              </a:ext>
            </a:extLst>
          </p:cNvPr>
          <p:cNvCxnSpPr>
            <a:cxnSpLocks/>
          </p:cNvCxnSpPr>
          <p:nvPr/>
        </p:nvCxnSpPr>
        <p:spPr>
          <a:xfrm>
            <a:off x="7687161" y="2324719"/>
            <a:ext cx="486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מחבר חץ ישר 104">
            <a:extLst>
              <a:ext uri="{FF2B5EF4-FFF2-40B4-BE49-F238E27FC236}">
                <a16:creationId xmlns:a16="http://schemas.microsoft.com/office/drawing/2014/main" id="{CBD5D9A5-9831-AC40-C99C-CB6F5BFD6312}"/>
              </a:ext>
            </a:extLst>
          </p:cNvPr>
          <p:cNvCxnSpPr>
            <a:cxnSpLocks/>
          </p:cNvCxnSpPr>
          <p:nvPr/>
        </p:nvCxnSpPr>
        <p:spPr>
          <a:xfrm>
            <a:off x="10689755" y="5360831"/>
            <a:ext cx="486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תיבת טקסט 105">
                <a:extLst>
                  <a:ext uri="{FF2B5EF4-FFF2-40B4-BE49-F238E27FC236}">
                    <a16:creationId xmlns:a16="http://schemas.microsoft.com/office/drawing/2014/main" id="{A735CEFF-760F-3F57-1AE5-28B9BF0D49B6}"/>
                  </a:ext>
                </a:extLst>
              </p:cNvPr>
              <p:cNvSpPr txBox="1"/>
              <p:nvPr/>
            </p:nvSpPr>
            <p:spPr>
              <a:xfrm>
                <a:off x="7693156" y="2041598"/>
                <a:ext cx="433196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𝑝𝑜𝑑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106" name="תיבת טקסט 105">
                <a:extLst>
                  <a:ext uri="{FF2B5EF4-FFF2-40B4-BE49-F238E27FC236}">
                    <a16:creationId xmlns:a16="http://schemas.microsoft.com/office/drawing/2014/main" id="{A735CEFF-760F-3F57-1AE5-28B9BF0D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56" y="2041598"/>
                <a:ext cx="433196" cy="232051"/>
              </a:xfrm>
              <a:prstGeom prst="rect">
                <a:avLst/>
              </a:prstGeom>
              <a:blipFill>
                <a:blip r:embed="rId15"/>
                <a:stretch>
                  <a:fillRect l="-5714" t="-25000" r="-31429" b="-3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תיבת טקסט 106">
                <a:extLst>
                  <a:ext uri="{FF2B5EF4-FFF2-40B4-BE49-F238E27FC236}">
                    <a16:creationId xmlns:a16="http://schemas.microsoft.com/office/drawing/2014/main" id="{CD93BBDB-FC8A-07BA-AEF7-67B89D615ADE}"/>
                  </a:ext>
                </a:extLst>
              </p:cNvPr>
              <p:cNvSpPr txBox="1"/>
              <p:nvPr/>
            </p:nvSpPr>
            <p:spPr>
              <a:xfrm>
                <a:off x="10717605" y="5072254"/>
                <a:ext cx="431015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𝑔𝑢𝑛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107" name="תיבת טקסט 106">
                <a:extLst>
                  <a:ext uri="{FF2B5EF4-FFF2-40B4-BE49-F238E27FC236}">
                    <a16:creationId xmlns:a16="http://schemas.microsoft.com/office/drawing/2014/main" id="{CD93BBDB-FC8A-07BA-AEF7-67B89D615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605" y="5072254"/>
                <a:ext cx="431015" cy="232949"/>
              </a:xfrm>
              <a:prstGeom prst="rect">
                <a:avLst/>
              </a:prstGeom>
              <a:blipFill>
                <a:blip r:embed="rId16"/>
                <a:stretch>
                  <a:fillRect l="-2857" t="-26316" r="-31429" b="-368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מחבר חץ ישר 108">
            <a:extLst>
              <a:ext uri="{FF2B5EF4-FFF2-40B4-BE49-F238E27FC236}">
                <a16:creationId xmlns:a16="http://schemas.microsoft.com/office/drawing/2014/main" id="{0804DAA7-680E-0CBA-BAFF-9E0D2AB7C71D}"/>
              </a:ext>
            </a:extLst>
          </p:cNvPr>
          <p:cNvCxnSpPr>
            <a:cxnSpLocks/>
          </p:cNvCxnSpPr>
          <p:nvPr/>
        </p:nvCxnSpPr>
        <p:spPr>
          <a:xfrm>
            <a:off x="8683215" y="4454557"/>
            <a:ext cx="0" cy="38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מחבר ישר 112">
            <a:extLst>
              <a:ext uri="{FF2B5EF4-FFF2-40B4-BE49-F238E27FC236}">
                <a16:creationId xmlns:a16="http://schemas.microsoft.com/office/drawing/2014/main" id="{E4AF56E2-8F6E-C0BA-758F-9DC1F993430E}"/>
              </a:ext>
            </a:extLst>
          </p:cNvPr>
          <p:cNvCxnSpPr>
            <a:cxnSpLocks/>
          </p:cNvCxnSpPr>
          <p:nvPr/>
        </p:nvCxnSpPr>
        <p:spPr>
          <a:xfrm flipH="1">
            <a:off x="4798468" y="6236868"/>
            <a:ext cx="6103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מחבר חץ ישר 115">
            <a:extLst>
              <a:ext uri="{FF2B5EF4-FFF2-40B4-BE49-F238E27FC236}">
                <a16:creationId xmlns:a16="http://schemas.microsoft.com/office/drawing/2014/main" id="{4F4A46C7-BA2B-ABF2-343B-D055C8C31CF9}"/>
              </a:ext>
            </a:extLst>
          </p:cNvPr>
          <p:cNvCxnSpPr>
            <a:cxnSpLocks/>
          </p:cNvCxnSpPr>
          <p:nvPr/>
        </p:nvCxnSpPr>
        <p:spPr>
          <a:xfrm flipV="1">
            <a:off x="4772792" y="5563889"/>
            <a:ext cx="0" cy="46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מחבר ישר 119">
            <a:extLst>
              <a:ext uri="{FF2B5EF4-FFF2-40B4-BE49-F238E27FC236}">
                <a16:creationId xmlns:a16="http://schemas.microsoft.com/office/drawing/2014/main" id="{77475B82-534D-238B-6FCD-75751F13408C}"/>
              </a:ext>
            </a:extLst>
          </p:cNvPr>
          <p:cNvCxnSpPr>
            <a:cxnSpLocks/>
          </p:cNvCxnSpPr>
          <p:nvPr/>
        </p:nvCxnSpPr>
        <p:spPr>
          <a:xfrm flipH="1">
            <a:off x="4772792" y="6035976"/>
            <a:ext cx="2651351" cy="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מחבר חץ ישר 121">
            <a:extLst>
              <a:ext uri="{FF2B5EF4-FFF2-40B4-BE49-F238E27FC236}">
                <a16:creationId xmlns:a16="http://schemas.microsoft.com/office/drawing/2014/main" id="{239C3872-1205-B464-D3A9-4D48F0658A5A}"/>
              </a:ext>
            </a:extLst>
          </p:cNvPr>
          <p:cNvCxnSpPr>
            <a:cxnSpLocks/>
          </p:cNvCxnSpPr>
          <p:nvPr/>
        </p:nvCxnSpPr>
        <p:spPr>
          <a:xfrm flipH="1">
            <a:off x="8318208" y="6030634"/>
            <a:ext cx="573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מחבר ישר 124">
            <a:extLst>
              <a:ext uri="{FF2B5EF4-FFF2-40B4-BE49-F238E27FC236}">
                <a16:creationId xmlns:a16="http://schemas.microsoft.com/office/drawing/2014/main" id="{C3683C25-5F3C-BB9F-0286-69B2DB15F8E1}"/>
              </a:ext>
            </a:extLst>
          </p:cNvPr>
          <p:cNvCxnSpPr>
            <a:cxnSpLocks/>
          </p:cNvCxnSpPr>
          <p:nvPr/>
        </p:nvCxnSpPr>
        <p:spPr>
          <a:xfrm flipV="1">
            <a:off x="4772792" y="6030040"/>
            <a:ext cx="0" cy="20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תיבת טקסט 126">
            <a:extLst>
              <a:ext uri="{FF2B5EF4-FFF2-40B4-BE49-F238E27FC236}">
                <a16:creationId xmlns:a16="http://schemas.microsoft.com/office/drawing/2014/main" id="{40218C7A-065D-85FE-E34F-E6719A952C93}"/>
              </a:ext>
            </a:extLst>
          </p:cNvPr>
          <p:cNvSpPr txBox="1"/>
          <p:nvPr/>
        </p:nvSpPr>
        <p:spPr>
          <a:xfrm>
            <a:off x="-26882" y="2078380"/>
            <a:ext cx="155197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/>
              <a:t>Input command(current[A])</a:t>
            </a:r>
            <a:endParaRPr lang="he-IL" sz="1200" dirty="0"/>
          </a:p>
        </p:txBody>
      </p:sp>
      <p:cxnSp>
        <p:nvCxnSpPr>
          <p:cNvPr id="128" name="מחבר חץ ישר 127">
            <a:extLst>
              <a:ext uri="{FF2B5EF4-FFF2-40B4-BE49-F238E27FC236}">
                <a16:creationId xmlns:a16="http://schemas.microsoft.com/office/drawing/2014/main" id="{27F8CAFD-A9E1-51F3-7CA9-2FD298DDBC35}"/>
              </a:ext>
            </a:extLst>
          </p:cNvPr>
          <p:cNvCxnSpPr>
            <a:cxnSpLocks/>
          </p:cNvCxnSpPr>
          <p:nvPr/>
        </p:nvCxnSpPr>
        <p:spPr>
          <a:xfrm flipV="1">
            <a:off x="2965533" y="5326510"/>
            <a:ext cx="1551971" cy="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מחבר חץ ישר 129">
            <a:extLst>
              <a:ext uri="{FF2B5EF4-FFF2-40B4-BE49-F238E27FC236}">
                <a16:creationId xmlns:a16="http://schemas.microsoft.com/office/drawing/2014/main" id="{A534C7F3-8494-EE8A-C343-38BCED5B692E}"/>
              </a:ext>
            </a:extLst>
          </p:cNvPr>
          <p:cNvCxnSpPr>
            <a:cxnSpLocks/>
          </p:cNvCxnSpPr>
          <p:nvPr/>
        </p:nvCxnSpPr>
        <p:spPr>
          <a:xfrm flipV="1">
            <a:off x="45398" y="2313973"/>
            <a:ext cx="1551971" cy="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מחבר ישר 130">
            <a:extLst>
              <a:ext uri="{FF2B5EF4-FFF2-40B4-BE49-F238E27FC236}">
                <a16:creationId xmlns:a16="http://schemas.microsoft.com/office/drawing/2014/main" id="{D640C355-EBBB-4A1F-1340-21369ECD99F5}"/>
              </a:ext>
            </a:extLst>
          </p:cNvPr>
          <p:cNvCxnSpPr>
            <a:cxnSpLocks/>
          </p:cNvCxnSpPr>
          <p:nvPr/>
        </p:nvCxnSpPr>
        <p:spPr>
          <a:xfrm flipV="1">
            <a:off x="5966510" y="2805146"/>
            <a:ext cx="0" cy="20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מלבן 131">
            <a:extLst>
              <a:ext uri="{FF2B5EF4-FFF2-40B4-BE49-F238E27FC236}">
                <a16:creationId xmlns:a16="http://schemas.microsoft.com/office/drawing/2014/main" id="{93660EDC-D9A9-7B4D-8E2C-1B945789FD4D}"/>
              </a:ext>
            </a:extLst>
          </p:cNvPr>
          <p:cNvSpPr/>
          <p:nvPr/>
        </p:nvSpPr>
        <p:spPr>
          <a:xfrm>
            <a:off x="4511666" y="2908983"/>
            <a:ext cx="881269" cy="235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tachometer</a:t>
            </a:r>
            <a:endParaRPr lang="he-IL" sz="1100" dirty="0"/>
          </a:p>
        </p:txBody>
      </p:sp>
      <p:cxnSp>
        <p:nvCxnSpPr>
          <p:cNvPr id="133" name="מחבר ישר 132">
            <a:extLst>
              <a:ext uri="{FF2B5EF4-FFF2-40B4-BE49-F238E27FC236}">
                <a16:creationId xmlns:a16="http://schemas.microsoft.com/office/drawing/2014/main" id="{123D0861-D9CD-3D5A-EC4B-8D0BBF0B8D9A}"/>
              </a:ext>
            </a:extLst>
          </p:cNvPr>
          <p:cNvCxnSpPr/>
          <p:nvPr/>
        </p:nvCxnSpPr>
        <p:spPr>
          <a:xfrm flipV="1">
            <a:off x="1697202" y="2926481"/>
            <a:ext cx="366285" cy="16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מחבר ישר 133">
            <a:extLst>
              <a:ext uri="{FF2B5EF4-FFF2-40B4-BE49-F238E27FC236}">
                <a16:creationId xmlns:a16="http://schemas.microsoft.com/office/drawing/2014/main" id="{712404FC-7B65-6F96-03E4-AA3ED85CD959}"/>
              </a:ext>
            </a:extLst>
          </p:cNvPr>
          <p:cNvCxnSpPr>
            <a:cxnSpLocks/>
          </p:cNvCxnSpPr>
          <p:nvPr/>
        </p:nvCxnSpPr>
        <p:spPr>
          <a:xfrm flipV="1">
            <a:off x="7983668" y="2338342"/>
            <a:ext cx="0" cy="879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מחבר ישר 134">
            <a:extLst>
              <a:ext uri="{FF2B5EF4-FFF2-40B4-BE49-F238E27FC236}">
                <a16:creationId xmlns:a16="http://schemas.microsoft.com/office/drawing/2014/main" id="{29F3176A-B1CD-98EC-2945-EDA242CDC895}"/>
              </a:ext>
            </a:extLst>
          </p:cNvPr>
          <p:cNvCxnSpPr>
            <a:cxnSpLocks/>
          </p:cNvCxnSpPr>
          <p:nvPr/>
        </p:nvCxnSpPr>
        <p:spPr>
          <a:xfrm flipH="1">
            <a:off x="1880345" y="3218208"/>
            <a:ext cx="6103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מחבר חץ ישר 135">
            <a:extLst>
              <a:ext uri="{FF2B5EF4-FFF2-40B4-BE49-F238E27FC236}">
                <a16:creationId xmlns:a16="http://schemas.microsoft.com/office/drawing/2014/main" id="{3D1CE9E6-86A1-06E2-669A-7935A1269036}"/>
              </a:ext>
            </a:extLst>
          </p:cNvPr>
          <p:cNvCxnSpPr>
            <a:cxnSpLocks/>
          </p:cNvCxnSpPr>
          <p:nvPr/>
        </p:nvCxnSpPr>
        <p:spPr>
          <a:xfrm flipV="1">
            <a:off x="1854669" y="2545229"/>
            <a:ext cx="0" cy="46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מחבר ישר 136">
            <a:extLst>
              <a:ext uri="{FF2B5EF4-FFF2-40B4-BE49-F238E27FC236}">
                <a16:creationId xmlns:a16="http://schemas.microsoft.com/office/drawing/2014/main" id="{BE7EB7B9-90E8-8E80-AC28-69D6181EEF4A}"/>
              </a:ext>
            </a:extLst>
          </p:cNvPr>
          <p:cNvCxnSpPr>
            <a:cxnSpLocks/>
          </p:cNvCxnSpPr>
          <p:nvPr/>
        </p:nvCxnSpPr>
        <p:spPr>
          <a:xfrm flipH="1">
            <a:off x="1860142" y="3026744"/>
            <a:ext cx="2651351" cy="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מחבר חץ ישר 137">
            <a:extLst>
              <a:ext uri="{FF2B5EF4-FFF2-40B4-BE49-F238E27FC236}">
                <a16:creationId xmlns:a16="http://schemas.microsoft.com/office/drawing/2014/main" id="{F4B07591-0C27-893E-9021-CB71F91BCB90}"/>
              </a:ext>
            </a:extLst>
          </p:cNvPr>
          <p:cNvCxnSpPr>
            <a:cxnSpLocks/>
          </p:cNvCxnSpPr>
          <p:nvPr/>
        </p:nvCxnSpPr>
        <p:spPr>
          <a:xfrm flipH="1">
            <a:off x="5400085" y="3011974"/>
            <a:ext cx="573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מחבר ישר 138">
            <a:extLst>
              <a:ext uri="{FF2B5EF4-FFF2-40B4-BE49-F238E27FC236}">
                <a16:creationId xmlns:a16="http://schemas.microsoft.com/office/drawing/2014/main" id="{9E571168-3881-B535-4823-00B6CD68DCB9}"/>
              </a:ext>
            </a:extLst>
          </p:cNvPr>
          <p:cNvCxnSpPr>
            <a:cxnSpLocks/>
          </p:cNvCxnSpPr>
          <p:nvPr/>
        </p:nvCxnSpPr>
        <p:spPr>
          <a:xfrm flipV="1">
            <a:off x="1856442" y="3008617"/>
            <a:ext cx="0" cy="20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מלבן 140">
            <a:extLst>
              <a:ext uri="{FF2B5EF4-FFF2-40B4-BE49-F238E27FC236}">
                <a16:creationId xmlns:a16="http://schemas.microsoft.com/office/drawing/2014/main" id="{D4D77BEE-1D4A-AE82-CA99-1E56692DE320}"/>
              </a:ext>
            </a:extLst>
          </p:cNvPr>
          <p:cNvSpPr/>
          <p:nvPr/>
        </p:nvSpPr>
        <p:spPr>
          <a:xfrm>
            <a:off x="7840476" y="3956870"/>
            <a:ext cx="941164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ground disturbances</a:t>
            </a:r>
            <a:endParaRPr lang="he-IL" sz="1100" dirty="0"/>
          </a:p>
        </p:txBody>
      </p:sp>
      <p:sp>
        <p:nvSpPr>
          <p:cNvPr id="143" name="מלבן 142">
            <a:extLst>
              <a:ext uri="{FF2B5EF4-FFF2-40B4-BE49-F238E27FC236}">
                <a16:creationId xmlns:a16="http://schemas.microsoft.com/office/drawing/2014/main" id="{5AF27A56-9E93-7048-A455-1E717E7AE1D2}"/>
              </a:ext>
            </a:extLst>
          </p:cNvPr>
          <p:cNvSpPr/>
          <p:nvPr/>
        </p:nvSpPr>
        <p:spPr>
          <a:xfrm>
            <a:off x="8890106" y="3956870"/>
            <a:ext cx="1063703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Acceleration disturbances</a:t>
            </a:r>
            <a:endParaRPr lang="he-IL" sz="1100" dirty="0"/>
          </a:p>
        </p:txBody>
      </p:sp>
      <p:cxnSp>
        <p:nvCxnSpPr>
          <p:cNvPr id="144" name="מחבר חץ ישר 143">
            <a:extLst>
              <a:ext uri="{FF2B5EF4-FFF2-40B4-BE49-F238E27FC236}">
                <a16:creationId xmlns:a16="http://schemas.microsoft.com/office/drawing/2014/main" id="{761EEAF7-5625-C45C-FBFD-60A74B2A03E7}"/>
              </a:ext>
            </a:extLst>
          </p:cNvPr>
          <p:cNvCxnSpPr>
            <a:cxnSpLocks/>
          </p:cNvCxnSpPr>
          <p:nvPr/>
        </p:nvCxnSpPr>
        <p:spPr>
          <a:xfrm>
            <a:off x="9090748" y="4454557"/>
            <a:ext cx="0" cy="38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מחבר חץ ישר 149">
            <a:extLst>
              <a:ext uri="{FF2B5EF4-FFF2-40B4-BE49-F238E27FC236}">
                <a16:creationId xmlns:a16="http://schemas.microsoft.com/office/drawing/2014/main" id="{E84D34FA-221E-A71C-8451-0011B9B9DA8B}"/>
              </a:ext>
            </a:extLst>
          </p:cNvPr>
          <p:cNvCxnSpPr>
            <a:cxnSpLocks/>
          </p:cNvCxnSpPr>
          <p:nvPr/>
        </p:nvCxnSpPr>
        <p:spPr>
          <a:xfrm>
            <a:off x="5677806" y="1442107"/>
            <a:ext cx="0" cy="38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מלבן 150">
            <a:extLst>
              <a:ext uri="{FF2B5EF4-FFF2-40B4-BE49-F238E27FC236}">
                <a16:creationId xmlns:a16="http://schemas.microsoft.com/office/drawing/2014/main" id="{4F0F912A-0E1E-AC62-03C4-1890EC1A69F4}"/>
              </a:ext>
            </a:extLst>
          </p:cNvPr>
          <p:cNvSpPr/>
          <p:nvPr/>
        </p:nvSpPr>
        <p:spPr>
          <a:xfrm>
            <a:off x="4835067" y="944420"/>
            <a:ext cx="941164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ground disturbances</a:t>
            </a:r>
            <a:endParaRPr lang="he-IL" sz="1100" dirty="0"/>
          </a:p>
        </p:txBody>
      </p:sp>
      <p:sp>
        <p:nvSpPr>
          <p:cNvPr id="152" name="מלבן 151">
            <a:extLst>
              <a:ext uri="{FF2B5EF4-FFF2-40B4-BE49-F238E27FC236}">
                <a16:creationId xmlns:a16="http://schemas.microsoft.com/office/drawing/2014/main" id="{62E3AA77-7D07-AA99-4A0C-E3C58FFC6D94}"/>
              </a:ext>
            </a:extLst>
          </p:cNvPr>
          <p:cNvSpPr/>
          <p:nvPr/>
        </p:nvSpPr>
        <p:spPr>
          <a:xfrm>
            <a:off x="5884697" y="944420"/>
            <a:ext cx="1063703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Acceleration disturbances</a:t>
            </a:r>
            <a:endParaRPr lang="he-IL" sz="1100" dirty="0"/>
          </a:p>
        </p:txBody>
      </p:sp>
      <p:cxnSp>
        <p:nvCxnSpPr>
          <p:cNvPr id="153" name="מחבר חץ ישר 152">
            <a:extLst>
              <a:ext uri="{FF2B5EF4-FFF2-40B4-BE49-F238E27FC236}">
                <a16:creationId xmlns:a16="http://schemas.microsoft.com/office/drawing/2014/main" id="{B3EC180F-FC4D-B26B-9041-A204B3D902E9}"/>
              </a:ext>
            </a:extLst>
          </p:cNvPr>
          <p:cNvCxnSpPr>
            <a:cxnSpLocks/>
          </p:cNvCxnSpPr>
          <p:nvPr/>
        </p:nvCxnSpPr>
        <p:spPr>
          <a:xfrm>
            <a:off x="6085339" y="1442107"/>
            <a:ext cx="0" cy="38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מחבר חץ ישר 154">
            <a:extLst>
              <a:ext uri="{FF2B5EF4-FFF2-40B4-BE49-F238E27FC236}">
                <a16:creationId xmlns:a16="http://schemas.microsoft.com/office/drawing/2014/main" id="{4CC51816-F986-893B-5ED7-AF771C3B7A3F}"/>
              </a:ext>
            </a:extLst>
          </p:cNvPr>
          <p:cNvCxnSpPr>
            <a:cxnSpLocks/>
          </p:cNvCxnSpPr>
          <p:nvPr/>
        </p:nvCxnSpPr>
        <p:spPr>
          <a:xfrm>
            <a:off x="8595935" y="2331247"/>
            <a:ext cx="43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מחבר חץ ישר 159">
            <a:extLst>
              <a:ext uri="{FF2B5EF4-FFF2-40B4-BE49-F238E27FC236}">
                <a16:creationId xmlns:a16="http://schemas.microsoft.com/office/drawing/2014/main" id="{DE404577-1E7F-3E23-FD86-8762C4E7D222}"/>
              </a:ext>
            </a:extLst>
          </p:cNvPr>
          <p:cNvCxnSpPr>
            <a:cxnSpLocks/>
          </p:cNvCxnSpPr>
          <p:nvPr/>
        </p:nvCxnSpPr>
        <p:spPr>
          <a:xfrm>
            <a:off x="11577438" y="5377367"/>
            <a:ext cx="43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מחבר חץ ישר 160">
            <a:extLst>
              <a:ext uri="{FF2B5EF4-FFF2-40B4-BE49-F238E27FC236}">
                <a16:creationId xmlns:a16="http://schemas.microsoft.com/office/drawing/2014/main" id="{C0B08E30-F037-D938-A5D0-0624FA798F8B}"/>
              </a:ext>
            </a:extLst>
          </p:cNvPr>
          <p:cNvCxnSpPr>
            <a:cxnSpLocks/>
          </p:cNvCxnSpPr>
          <p:nvPr/>
        </p:nvCxnSpPr>
        <p:spPr>
          <a:xfrm flipH="1">
            <a:off x="7530845" y="4794023"/>
            <a:ext cx="441900" cy="34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מחבר חץ ישר 163">
            <a:extLst>
              <a:ext uri="{FF2B5EF4-FFF2-40B4-BE49-F238E27FC236}">
                <a16:creationId xmlns:a16="http://schemas.microsoft.com/office/drawing/2014/main" id="{0C22809C-B7AF-9A34-136C-ACB3462FDACE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293554" y="4435252"/>
            <a:ext cx="1003089" cy="7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מחבר חץ ישר 164">
            <a:extLst>
              <a:ext uri="{FF2B5EF4-FFF2-40B4-BE49-F238E27FC236}">
                <a16:creationId xmlns:a16="http://schemas.microsoft.com/office/drawing/2014/main" id="{90DD4C66-571A-D71C-B09B-F275ACC54DD4}"/>
              </a:ext>
            </a:extLst>
          </p:cNvPr>
          <p:cNvCxnSpPr>
            <a:cxnSpLocks/>
          </p:cNvCxnSpPr>
          <p:nvPr/>
        </p:nvCxnSpPr>
        <p:spPr>
          <a:xfrm>
            <a:off x="7674887" y="5313618"/>
            <a:ext cx="780447" cy="5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מחבר חץ ישר 165">
            <a:extLst>
              <a:ext uri="{FF2B5EF4-FFF2-40B4-BE49-F238E27FC236}">
                <a16:creationId xmlns:a16="http://schemas.microsoft.com/office/drawing/2014/main" id="{0FC32090-10AA-2EF0-E750-78CEB62D7BC3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660856" y="5314803"/>
            <a:ext cx="572629" cy="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מחבר חץ ישר 166">
            <a:extLst>
              <a:ext uri="{FF2B5EF4-FFF2-40B4-BE49-F238E27FC236}">
                <a16:creationId xmlns:a16="http://schemas.microsoft.com/office/drawing/2014/main" id="{568F7A2A-1551-A4AB-AAE1-7882339FE84D}"/>
              </a:ext>
            </a:extLst>
          </p:cNvPr>
          <p:cNvCxnSpPr>
            <a:cxnSpLocks/>
          </p:cNvCxnSpPr>
          <p:nvPr/>
        </p:nvCxnSpPr>
        <p:spPr>
          <a:xfrm flipH="1">
            <a:off x="7930519" y="4428650"/>
            <a:ext cx="216301" cy="15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מחבר חץ ישר 168">
            <a:extLst>
              <a:ext uri="{FF2B5EF4-FFF2-40B4-BE49-F238E27FC236}">
                <a16:creationId xmlns:a16="http://schemas.microsoft.com/office/drawing/2014/main" id="{B0578650-4E08-7A1D-2BFD-B346B9EA0B11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7486538" y="4186278"/>
            <a:ext cx="324767" cy="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מלבן 173">
            <a:extLst>
              <a:ext uri="{FF2B5EF4-FFF2-40B4-BE49-F238E27FC236}">
                <a16:creationId xmlns:a16="http://schemas.microsoft.com/office/drawing/2014/main" id="{04C8A2E3-AD2E-A110-B581-E2C5BF0EB67E}"/>
              </a:ext>
            </a:extLst>
          </p:cNvPr>
          <p:cNvSpPr/>
          <p:nvPr/>
        </p:nvSpPr>
        <p:spPr>
          <a:xfrm>
            <a:off x="3072821" y="952915"/>
            <a:ext cx="1458523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ground disturbances</a:t>
            </a:r>
            <a:endParaRPr lang="he-IL" sz="1100" dirty="0"/>
          </a:p>
        </p:txBody>
      </p:sp>
      <p:sp>
        <p:nvSpPr>
          <p:cNvPr id="175" name="מלבן 174">
            <a:extLst>
              <a:ext uri="{FF2B5EF4-FFF2-40B4-BE49-F238E27FC236}">
                <a16:creationId xmlns:a16="http://schemas.microsoft.com/office/drawing/2014/main" id="{3C78E5F2-544C-E8BA-EFB3-77B5B9BE6D18}"/>
              </a:ext>
            </a:extLst>
          </p:cNvPr>
          <p:cNvSpPr/>
          <p:nvPr/>
        </p:nvSpPr>
        <p:spPr>
          <a:xfrm>
            <a:off x="3993206" y="1571597"/>
            <a:ext cx="1545062" cy="2147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friction</a:t>
            </a:r>
            <a:endParaRPr lang="he-IL" sz="1100" dirty="0"/>
          </a:p>
        </p:txBody>
      </p:sp>
      <p:cxnSp>
        <p:nvCxnSpPr>
          <p:cNvPr id="176" name="מחבר חץ ישר 175">
            <a:extLst>
              <a:ext uri="{FF2B5EF4-FFF2-40B4-BE49-F238E27FC236}">
                <a16:creationId xmlns:a16="http://schemas.microsoft.com/office/drawing/2014/main" id="{C8F95364-2DB6-4246-D144-769F4FF3966D}"/>
              </a:ext>
            </a:extLst>
          </p:cNvPr>
          <p:cNvCxnSpPr>
            <a:cxnSpLocks/>
          </p:cNvCxnSpPr>
          <p:nvPr/>
        </p:nvCxnSpPr>
        <p:spPr>
          <a:xfrm flipH="1">
            <a:off x="4575651" y="1793128"/>
            <a:ext cx="441900" cy="34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מחבר חץ ישר 176">
            <a:extLst>
              <a:ext uri="{FF2B5EF4-FFF2-40B4-BE49-F238E27FC236}">
                <a16:creationId xmlns:a16="http://schemas.microsoft.com/office/drawing/2014/main" id="{79DB44DD-D753-9B2A-F604-342FA0DF230E}"/>
              </a:ext>
            </a:extLst>
          </p:cNvPr>
          <p:cNvCxnSpPr>
            <a:cxnSpLocks/>
          </p:cNvCxnSpPr>
          <p:nvPr/>
        </p:nvCxnSpPr>
        <p:spPr>
          <a:xfrm>
            <a:off x="3338360" y="1434357"/>
            <a:ext cx="1003089" cy="7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מחבר חץ ישר 177">
            <a:extLst>
              <a:ext uri="{FF2B5EF4-FFF2-40B4-BE49-F238E27FC236}">
                <a16:creationId xmlns:a16="http://schemas.microsoft.com/office/drawing/2014/main" id="{73B04E63-E262-8620-72D8-3C65D99C0340}"/>
              </a:ext>
            </a:extLst>
          </p:cNvPr>
          <p:cNvCxnSpPr>
            <a:cxnSpLocks/>
          </p:cNvCxnSpPr>
          <p:nvPr/>
        </p:nvCxnSpPr>
        <p:spPr>
          <a:xfrm flipH="1">
            <a:off x="4975325" y="1427755"/>
            <a:ext cx="216301" cy="15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מחבר חץ ישר 178">
            <a:extLst>
              <a:ext uri="{FF2B5EF4-FFF2-40B4-BE49-F238E27FC236}">
                <a16:creationId xmlns:a16="http://schemas.microsoft.com/office/drawing/2014/main" id="{F71F8374-5A98-5847-A868-4A228772FACF}"/>
              </a:ext>
            </a:extLst>
          </p:cNvPr>
          <p:cNvCxnSpPr>
            <a:cxnSpLocks/>
            <a:endCxn id="174" idx="3"/>
          </p:cNvCxnSpPr>
          <p:nvPr/>
        </p:nvCxnSpPr>
        <p:spPr>
          <a:xfrm flipH="1" flipV="1">
            <a:off x="4531344" y="1185383"/>
            <a:ext cx="324767" cy="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מחבר חץ ישר 179">
            <a:extLst>
              <a:ext uri="{FF2B5EF4-FFF2-40B4-BE49-F238E27FC236}">
                <a16:creationId xmlns:a16="http://schemas.microsoft.com/office/drawing/2014/main" id="{F9D99D08-B400-AA8A-9AD2-9166B0710F81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2819425" y="1689273"/>
            <a:ext cx="1504442" cy="49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מחבר חץ ישר 181">
            <a:extLst>
              <a:ext uri="{FF2B5EF4-FFF2-40B4-BE49-F238E27FC236}">
                <a16:creationId xmlns:a16="http://schemas.microsoft.com/office/drawing/2014/main" id="{5DCCD229-DD00-C490-9ED3-748BA774A5C3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779128" y="1685582"/>
            <a:ext cx="481006" cy="63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מלבן 183">
            <a:extLst>
              <a:ext uri="{FF2B5EF4-FFF2-40B4-BE49-F238E27FC236}">
                <a16:creationId xmlns:a16="http://schemas.microsoft.com/office/drawing/2014/main" id="{965D1D0A-715F-4973-DC9A-4DDD5B19B7E6}"/>
              </a:ext>
            </a:extLst>
          </p:cNvPr>
          <p:cNvSpPr/>
          <p:nvPr/>
        </p:nvSpPr>
        <p:spPr>
          <a:xfrm>
            <a:off x="4219941" y="4552103"/>
            <a:ext cx="1545062" cy="2435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set point</a:t>
            </a:r>
            <a:endParaRPr lang="he-IL" sz="1100" dirty="0"/>
          </a:p>
        </p:txBody>
      </p:sp>
      <p:cxnSp>
        <p:nvCxnSpPr>
          <p:cNvPr id="185" name="מחבר חץ ישר 184">
            <a:extLst>
              <a:ext uri="{FF2B5EF4-FFF2-40B4-BE49-F238E27FC236}">
                <a16:creationId xmlns:a16="http://schemas.microsoft.com/office/drawing/2014/main" id="{4629FA3B-C999-4BE2-454A-54B3C819C9B9}"/>
              </a:ext>
            </a:extLst>
          </p:cNvPr>
          <p:cNvCxnSpPr>
            <a:cxnSpLocks/>
          </p:cNvCxnSpPr>
          <p:nvPr/>
        </p:nvCxnSpPr>
        <p:spPr>
          <a:xfrm>
            <a:off x="5779232" y="4677573"/>
            <a:ext cx="1504442" cy="49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מחבר חץ ישר 185">
            <a:extLst>
              <a:ext uri="{FF2B5EF4-FFF2-40B4-BE49-F238E27FC236}">
                <a16:creationId xmlns:a16="http://schemas.microsoft.com/office/drawing/2014/main" id="{3B01B9B3-05B3-CC0E-5919-6A36390F445D}"/>
              </a:ext>
            </a:extLst>
          </p:cNvPr>
          <p:cNvCxnSpPr>
            <a:cxnSpLocks/>
            <a:endCxn id="184" idx="1"/>
          </p:cNvCxnSpPr>
          <p:nvPr/>
        </p:nvCxnSpPr>
        <p:spPr>
          <a:xfrm flipV="1">
            <a:off x="3738935" y="4673882"/>
            <a:ext cx="481006" cy="63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מחבר חץ ישר 186">
            <a:extLst>
              <a:ext uri="{FF2B5EF4-FFF2-40B4-BE49-F238E27FC236}">
                <a16:creationId xmlns:a16="http://schemas.microsoft.com/office/drawing/2014/main" id="{4492221A-8C6B-02D4-2DA9-276A6C751584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3658891" y="2335692"/>
            <a:ext cx="601818" cy="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מחבר חץ ישר 187">
            <a:extLst>
              <a:ext uri="{FF2B5EF4-FFF2-40B4-BE49-F238E27FC236}">
                <a16:creationId xmlns:a16="http://schemas.microsoft.com/office/drawing/2014/main" id="{B9C10B7F-FE4E-0773-177F-498C913E6408}"/>
              </a:ext>
            </a:extLst>
          </p:cNvPr>
          <p:cNvCxnSpPr>
            <a:cxnSpLocks/>
          </p:cNvCxnSpPr>
          <p:nvPr/>
        </p:nvCxnSpPr>
        <p:spPr>
          <a:xfrm>
            <a:off x="4730541" y="2331111"/>
            <a:ext cx="688258" cy="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מחבר ישר 194">
            <a:extLst>
              <a:ext uri="{FF2B5EF4-FFF2-40B4-BE49-F238E27FC236}">
                <a16:creationId xmlns:a16="http://schemas.microsoft.com/office/drawing/2014/main" id="{E1709978-8EF2-4E41-8580-919530D41AE1}"/>
              </a:ext>
            </a:extLst>
          </p:cNvPr>
          <p:cNvCxnSpPr>
            <a:cxnSpLocks/>
          </p:cNvCxnSpPr>
          <p:nvPr/>
        </p:nvCxnSpPr>
        <p:spPr>
          <a:xfrm>
            <a:off x="11811619" y="5373537"/>
            <a:ext cx="17777" cy="1111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מחבר ישר 197">
            <a:extLst>
              <a:ext uri="{FF2B5EF4-FFF2-40B4-BE49-F238E27FC236}">
                <a16:creationId xmlns:a16="http://schemas.microsoft.com/office/drawing/2014/main" id="{B91A2A52-D958-46CB-D17E-257CA231E5E3}"/>
              </a:ext>
            </a:extLst>
          </p:cNvPr>
          <p:cNvCxnSpPr>
            <a:cxnSpLocks/>
          </p:cNvCxnSpPr>
          <p:nvPr/>
        </p:nvCxnSpPr>
        <p:spPr>
          <a:xfrm flipV="1">
            <a:off x="986739" y="6484776"/>
            <a:ext cx="10824880" cy="2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מחבר חץ ישר 201">
            <a:extLst>
              <a:ext uri="{FF2B5EF4-FFF2-40B4-BE49-F238E27FC236}">
                <a16:creationId xmlns:a16="http://schemas.microsoft.com/office/drawing/2014/main" id="{B6B7648D-AD6A-DE71-2CF7-6FD26517E908}"/>
              </a:ext>
            </a:extLst>
          </p:cNvPr>
          <p:cNvCxnSpPr>
            <a:cxnSpLocks/>
          </p:cNvCxnSpPr>
          <p:nvPr/>
        </p:nvCxnSpPr>
        <p:spPr>
          <a:xfrm flipV="1">
            <a:off x="980003" y="5650656"/>
            <a:ext cx="6736" cy="84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מחבר חץ ישר 206">
            <a:extLst>
              <a:ext uri="{FF2B5EF4-FFF2-40B4-BE49-F238E27FC236}">
                <a16:creationId xmlns:a16="http://schemas.microsoft.com/office/drawing/2014/main" id="{EAD1FB63-6BD9-A1D0-2232-142D4B38132B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1234740" y="5393828"/>
            <a:ext cx="71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מחבר ישר 211">
            <a:extLst>
              <a:ext uri="{FF2B5EF4-FFF2-40B4-BE49-F238E27FC236}">
                <a16:creationId xmlns:a16="http://schemas.microsoft.com/office/drawing/2014/main" id="{0A2CC7AE-22DD-E74A-B818-C41FD7DDFB17}"/>
              </a:ext>
            </a:extLst>
          </p:cNvPr>
          <p:cNvCxnSpPr>
            <a:cxnSpLocks/>
          </p:cNvCxnSpPr>
          <p:nvPr/>
        </p:nvCxnSpPr>
        <p:spPr>
          <a:xfrm flipV="1">
            <a:off x="986739" y="3800482"/>
            <a:ext cx="7786478" cy="1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מחבר ישר 213">
            <a:extLst>
              <a:ext uri="{FF2B5EF4-FFF2-40B4-BE49-F238E27FC236}">
                <a16:creationId xmlns:a16="http://schemas.microsoft.com/office/drawing/2014/main" id="{72699951-CB3F-37DC-F9E5-31627AA03E41}"/>
              </a:ext>
            </a:extLst>
          </p:cNvPr>
          <p:cNvCxnSpPr>
            <a:cxnSpLocks/>
          </p:cNvCxnSpPr>
          <p:nvPr/>
        </p:nvCxnSpPr>
        <p:spPr>
          <a:xfrm flipV="1">
            <a:off x="8773217" y="2354476"/>
            <a:ext cx="8423" cy="1399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9DDFB9E-48ED-1DFE-8A78-1680B03DB3A2}"/>
              </a:ext>
            </a:extLst>
          </p:cNvPr>
          <p:cNvSpPr txBox="1"/>
          <p:nvPr/>
        </p:nvSpPr>
        <p:spPr>
          <a:xfrm>
            <a:off x="4856111" y="42332"/>
            <a:ext cx="292542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דיאגרמת בלוקים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7E9B8EEB-C1DF-3031-F57A-2FF5F6F9A97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2" y="50079"/>
            <a:ext cx="2925420" cy="6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5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  <p:bldP spid="41" grpId="0" animBg="1"/>
      <p:bldP spid="42" grpId="0"/>
      <p:bldP spid="43" grpId="0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4" grpId="0"/>
      <p:bldP spid="55" grpId="0"/>
      <p:bldP spid="56" grpId="0"/>
      <p:bldP spid="57" grpId="0"/>
      <p:bldP spid="64" grpId="0" animBg="1"/>
      <p:bldP spid="66" grpId="0"/>
      <p:bldP spid="66" grpId="1"/>
      <p:bldP spid="101" grpId="0" animBg="1"/>
      <p:bldP spid="103" grpId="0" animBg="1"/>
      <p:bldP spid="106" grpId="0"/>
      <p:bldP spid="107" grpId="0"/>
      <p:bldP spid="127" grpId="0"/>
      <p:bldP spid="132" grpId="0" animBg="1"/>
      <p:bldP spid="141" grpId="0" animBg="1"/>
      <p:bldP spid="143" grpId="0" animBg="1"/>
      <p:bldP spid="151" grpId="0" animBg="1"/>
      <p:bldP spid="152" grpId="0" animBg="1"/>
      <p:bldP spid="174" grpId="0" animBg="1"/>
      <p:bldP spid="175" grpId="0" animBg="1"/>
      <p:bldP spid="1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83CAC76-D909-0ED4-E497-15BF7A4DF7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01787"/>
            <a:ext cx="2925420" cy="66673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66ADB0AA-E258-0D9F-7FF8-5C6C87BF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111" y="155592"/>
            <a:ext cx="3648344" cy="712930"/>
          </a:xfrm>
        </p:spPr>
        <p:txBody>
          <a:bodyPr>
            <a:noAutofit/>
          </a:bodyPr>
          <a:lstStyle/>
          <a:p>
            <a:pPr algn="ctr"/>
            <a:r>
              <a:rPr lang="he-IL" sz="4000" dirty="0">
                <a:cs typeface="+mn-cs"/>
              </a:rPr>
              <a:t>מבנה המצגת</a:t>
            </a:r>
            <a:endParaRPr lang="en-US" sz="4000" dirty="0">
              <a:cs typeface="+mn-cs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C3D8594-6B5D-B46D-BEE9-25576AA29EAA}"/>
              </a:ext>
            </a:extLst>
          </p:cNvPr>
          <p:cNvSpPr txBox="1"/>
          <p:nvPr/>
        </p:nvSpPr>
        <p:spPr>
          <a:xfrm>
            <a:off x="2091490" y="2389274"/>
            <a:ext cx="582930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e-IL" sz="2400" dirty="0"/>
              <a:t>הצגת דרישות המערכת</a:t>
            </a:r>
          </a:p>
          <a:p>
            <a:pPr marL="342900" indent="-342900">
              <a:buFont typeface="+mj-lt"/>
              <a:buAutoNum type="arabicPeriod"/>
            </a:pPr>
            <a:r>
              <a:rPr lang="he-IL" sz="2400" dirty="0"/>
              <a:t>שלבי בניית סימולטור</a:t>
            </a:r>
          </a:p>
          <a:p>
            <a:pPr marL="342900" indent="-342900">
              <a:buFont typeface="+mj-lt"/>
              <a:buAutoNum type="arabicPeriod"/>
            </a:pPr>
            <a:r>
              <a:rPr lang="he-IL" sz="2400" dirty="0"/>
              <a:t>סיכום שלבי בניית הסימולטור</a:t>
            </a:r>
          </a:p>
          <a:p>
            <a:pPr marL="342900" indent="-342900">
              <a:buFont typeface="+mj-lt"/>
              <a:buAutoNum type="arabicPeriod"/>
            </a:pPr>
            <a:r>
              <a:rPr lang="he-IL" sz="2400" dirty="0"/>
              <a:t>תוצרים</a:t>
            </a:r>
          </a:p>
          <a:p>
            <a:pPr marL="342900" indent="-342900">
              <a:buFont typeface="+mj-lt"/>
              <a:buAutoNum type="arabicPeriod"/>
            </a:pPr>
            <a:r>
              <a:rPr lang="he-IL" sz="2400" dirty="0"/>
              <a:t>סיכום</a:t>
            </a:r>
          </a:p>
          <a:p>
            <a:pPr marL="342900" indent="-342900">
              <a:buFont typeface="+mj-lt"/>
              <a:buAutoNum type="arabicPeriod"/>
            </a:pPr>
            <a:r>
              <a:rPr lang="he-IL" sz="2400" dirty="0"/>
              <a:t>מסקנות</a:t>
            </a:r>
          </a:p>
          <a:p>
            <a:pPr marL="342900" indent="-342900">
              <a:buFont typeface="+mj-lt"/>
              <a:buAutoNum type="arabicPeriod"/>
            </a:pPr>
            <a:r>
              <a:rPr lang="he-IL" sz="2400" dirty="0"/>
              <a:t>הצעות להמשך</a:t>
            </a:r>
          </a:p>
        </p:txBody>
      </p:sp>
    </p:spTree>
    <p:extLst>
      <p:ext uri="{BB962C8B-B14F-4D97-AF65-F5344CB8AC3E}">
        <p14:creationId xmlns:p14="http://schemas.microsoft.com/office/powerpoint/2010/main" val="326124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2419584" y="2724428"/>
            <a:ext cx="703038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הצגת דרישות המערכת</a:t>
            </a:r>
          </a:p>
        </p:txBody>
      </p:sp>
    </p:spTree>
    <p:extLst>
      <p:ext uri="{BB962C8B-B14F-4D97-AF65-F5344CB8AC3E}">
        <p14:creationId xmlns:p14="http://schemas.microsoft.com/office/powerpoint/2010/main" val="27489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C83B82E1-0D84-D363-52E5-990B3B7D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287" y="1844755"/>
            <a:ext cx="10637294" cy="144900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דרישות הפרויקט</a:t>
            </a:r>
          </a:p>
          <a:p>
            <a:pPr algn="r" rtl="1">
              <a:buFont typeface="Wingdings" pitchFamily="2" charset="2"/>
              <a:buChar char="Ø"/>
            </a:pPr>
            <a:r>
              <a:rPr lang="he-IL" sz="2400" dirty="0"/>
              <a:t>דרישות סימולציית המערכת המכנית:</a:t>
            </a:r>
          </a:p>
          <a:p>
            <a:pPr marL="0" indent="0" algn="ctr" rtl="1">
              <a:buNone/>
            </a:pPr>
            <a:r>
              <a:rPr lang="he-IL" sz="1600" dirty="0"/>
              <a:t>שחזור מדויק ככל הניתן של PLANTS המדידות (קביעת הגעה למטרה על בסיס משוב ממנחה הפרויקט</a:t>
            </a:r>
            <a:r>
              <a:rPr lang="he-IL" sz="1200" dirty="0"/>
              <a:t>)</a:t>
            </a:r>
          </a:p>
          <a:p>
            <a:pPr marL="0" indent="0" algn="ctr" rtl="1">
              <a:buNone/>
            </a:pPr>
            <a:endParaRPr lang="he-IL" sz="1800" dirty="0">
              <a:cs typeface="+mj-cs"/>
            </a:endParaRPr>
          </a:p>
          <a:p>
            <a:pPr marL="0" indent="0" algn="r" rtl="1">
              <a:buNone/>
            </a:pPr>
            <a:endParaRPr lang="he-IL" sz="2400" dirty="0"/>
          </a:p>
          <a:p>
            <a:pPr algn="r" rtl="1">
              <a:buFont typeface="Wingdings" pitchFamily="2" charset="2"/>
              <a:buChar char="Ø"/>
            </a:pPr>
            <a:endParaRPr lang="he-IL" sz="2400" dirty="0"/>
          </a:p>
          <a:p>
            <a:pPr algn="r" rtl="1">
              <a:buFont typeface="Wingdings" pitchFamily="2" charset="2"/>
              <a:buChar char="Ø"/>
            </a:pPr>
            <a:endParaRPr lang="he-IL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D445E0-63AC-0B61-677E-4D8134C6B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01787"/>
            <a:ext cx="2925420" cy="66673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DF48358-A6C5-F658-7B3C-08217D9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244" y="-14852"/>
            <a:ext cx="8236250" cy="712930"/>
          </a:xfrm>
        </p:spPr>
        <p:txBody>
          <a:bodyPr>
            <a:noAutofit/>
          </a:bodyPr>
          <a:lstStyle/>
          <a:p>
            <a:pPr algn="ctr"/>
            <a:r>
              <a:rPr lang="he-IL" sz="4000" dirty="0">
                <a:cs typeface="+mn-cs"/>
              </a:rPr>
              <a:t>דרישות המערכת</a:t>
            </a:r>
            <a:endParaRPr lang="en-US" sz="4000" dirty="0">
              <a:cs typeface="+mn-cs"/>
            </a:endParaRP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85142418-7657-F722-62BC-B0911BCCE6ED}"/>
              </a:ext>
            </a:extLst>
          </p:cNvPr>
          <p:cNvSpPr txBox="1">
            <a:spLocks/>
          </p:cNvSpPr>
          <p:nvPr/>
        </p:nvSpPr>
        <p:spPr>
          <a:xfrm>
            <a:off x="1408981" y="5460916"/>
            <a:ext cx="10515600" cy="9550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he-IL" sz="2400" dirty="0"/>
              <a:t>דרישות טיב ייצוב בכניסת הפרעות ועקיבה:</a:t>
            </a:r>
          </a:p>
          <a:p>
            <a:pPr marL="0" indent="0" algn="ctr">
              <a:buNone/>
            </a:pPr>
            <a:r>
              <a:rPr lang="he-IL" sz="1600" dirty="0"/>
              <a:t>STANDART DEVIATION&gt;0.5</a:t>
            </a:r>
            <a:r>
              <a:rPr lang="en-US" sz="1600" dirty="0"/>
              <a:t>mrad</a:t>
            </a:r>
            <a:r>
              <a:rPr lang="he-IL" sz="1600" dirty="0"/>
              <a:t> של תפוקת זווית הנשק/תצפית בהכנסת הפרעות מהירות ותאוצה</a:t>
            </a:r>
          </a:p>
          <a:p>
            <a:pPr marL="0" indent="0" algn="ctr">
              <a:buNone/>
            </a:pPr>
            <a:endParaRPr lang="he-IL" sz="2400" dirty="0">
              <a:cs typeface="+mj-cs"/>
            </a:endParaRPr>
          </a:p>
          <a:p>
            <a:pPr marL="0" indent="0" algn="ctr">
              <a:buNone/>
            </a:pPr>
            <a:endParaRPr lang="he-IL" sz="2400" dirty="0"/>
          </a:p>
          <a:p>
            <a:pPr>
              <a:buFont typeface="Wingdings" pitchFamily="2" charset="2"/>
              <a:buChar char="Ø"/>
            </a:pPr>
            <a:endParaRPr lang="he-IL" sz="2400" dirty="0"/>
          </a:p>
          <a:p>
            <a:pPr marL="0" indent="0">
              <a:buNone/>
            </a:pPr>
            <a:endParaRPr lang="he-IL" sz="2400" dirty="0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5B7ED2D8-E8F5-CD9A-654E-14B3EB13EAE9}"/>
              </a:ext>
            </a:extLst>
          </p:cNvPr>
          <p:cNvSpPr txBox="1">
            <a:spLocks/>
          </p:cNvSpPr>
          <p:nvPr/>
        </p:nvSpPr>
        <p:spPr>
          <a:xfrm>
            <a:off x="1287287" y="442058"/>
            <a:ext cx="10637294" cy="1286206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תוצר הפרויקט/מטרה</a:t>
            </a:r>
          </a:p>
          <a:p>
            <a:pPr marL="0" indent="0">
              <a:buNone/>
            </a:pPr>
            <a:r>
              <a:rPr lang="he-IL" sz="1800" dirty="0"/>
              <a:t>סימולציה של עמדה ניידת של נשק ותצפית, לא מאוישת/תומכת מפעיל. משחזרת המערכת האמיתית בצורה מהימנה, עומדת בתנאי הבקרה וטיב ייצוב נגד הפרעות מהירות ותאוצה. עבור המערכת המאופיינת ע''י המדידות והפרמטרים שהתקבלו</a:t>
            </a:r>
            <a:endParaRPr lang="he-IL" sz="1800" dirty="0"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e-IL" sz="2400" dirty="0"/>
          </a:p>
          <a:p>
            <a:pPr>
              <a:buFont typeface="Wingdings" pitchFamily="2" charset="2"/>
              <a:buChar char="Ø"/>
            </a:pPr>
            <a:endParaRPr lang="he-IL" sz="2400" dirty="0"/>
          </a:p>
          <a:p>
            <a:pPr>
              <a:buFont typeface="Wingdings" pitchFamily="2" charset="2"/>
              <a:buChar char="Ø"/>
            </a:pPr>
            <a:endParaRPr lang="he-IL" sz="2400" dirty="0"/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EC8DBB9E-2911-7E34-F69A-1624D0F37279}"/>
              </a:ext>
            </a:extLst>
          </p:cNvPr>
          <p:cNvGrpSpPr/>
          <p:nvPr/>
        </p:nvGrpSpPr>
        <p:grpSpPr>
          <a:xfrm>
            <a:off x="4147634" y="3410252"/>
            <a:ext cx="7776947" cy="1877664"/>
            <a:chOff x="4042422" y="3419165"/>
            <a:chExt cx="7776947" cy="1877664"/>
          </a:xfrm>
        </p:grpSpPr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12F660F3-44BA-BE27-7D06-E263248C4224}"/>
                </a:ext>
              </a:extLst>
            </p:cNvPr>
            <p:cNvSpPr txBox="1"/>
            <p:nvPr/>
          </p:nvSpPr>
          <p:spPr>
            <a:xfrm>
              <a:off x="4042422" y="3696391"/>
              <a:ext cx="5038294" cy="160043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285750" indent="-285750" algn="l" rtl="0">
                <a:buFont typeface="Arial" panose="020B0604020202020204" pitchFamily="34" charset="0"/>
                <a:buChar char="•"/>
              </a:pPr>
              <a:r>
                <a:rPr lang="en-US" sz="1400" dirty="0"/>
                <a:t>PM &gt; 40 </a:t>
              </a:r>
            </a:p>
            <a:p>
              <a:pPr marL="285750" indent="-285750" algn="l" rtl="0">
                <a:buFont typeface="Arial" panose="020B0604020202020204" pitchFamily="34" charset="0"/>
                <a:buChar char="•"/>
              </a:pPr>
              <a:r>
                <a:rPr lang="en-US" sz="1400" dirty="0"/>
                <a:t>GM&gt;7</a:t>
              </a:r>
            </a:p>
            <a:p>
              <a:pPr marL="285750" indent="-285750" algn="l" rtl="0">
                <a:buFont typeface="Arial" panose="020B0604020202020204" pitchFamily="34" charset="0"/>
                <a:buChar char="•"/>
              </a:pPr>
              <a:r>
                <a:rPr lang="he-IL" sz="1400" dirty="0" err="1"/>
                <a:t>O</a:t>
              </a:r>
              <a:r>
                <a:rPr lang="en-US" sz="1400" dirty="0"/>
                <a:t>pen loop Gain at 1[Hz] &gt; 20 dB</a:t>
              </a:r>
            </a:p>
            <a:p>
              <a:pPr marL="285750" indent="-285750" algn="l" rtl="0">
                <a:buFont typeface="Arial" panose="020B0604020202020204" pitchFamily="34" charset="0"/>
                <a:buChar char="•"/>
              </a:pPr>
              <a:r>
                <a:rPr lang="en-US" sz="1400" dirty="0"/>
                <a:t>Bandwidth &gt; 5[Hz]gun/ 20[Hz]pod</a:t>
              </a:r>
            </a:p>
            <a:p>
              <a:pPr marL="285750" indent="-285750" algn="l" rtl="0">
                <a:buFont typeface="Arial" panose="020B0604020202020204" pitchFamily="34" charset="0"/>
                <a:buChar char="•"/>
              </a:pPr>
              <a:r>
                <a:rPr lang="en-US" sz="1400" dirty="0"/>
                <a:t>Ramp ss error = 0</a:t>
              </a:r>
            </a:p>
            <a:p>
              <a:pPr marL="285750" indent="-285750" algn="l" rtl="0">
                <a:buFont typeface="Arial" panose="020B0604020202020204" pitchFamily="34" charset="0"/>
                <a:buChar char="•"/>
              </a:pPr>
              <a:r>
                <a:rPr lang="en-US" sz="1400" dirty="0"/>
                <a:t>Overshoot</a:t>
              </a:r>
              <a:r>
                <a:rPr lang="he-IL" sz="1400" dirty="0"/>
                <a:t> </a:t>
              </a:r>
              <a:r>
                <a:rPr lang="en-US" sz="1400" dirty="0"/>
                <a:t>(step 0.05[rad/sec] 1[rad/sec]</a:t>
              </a:r>
              <a:r>
                <a:rPr lang="he-IL" sz="1400" dirty="0"/>
                <a:t>(</a:t>
              </a:r>
              <a:r>
                <a:rPr lang="en-US" sz="1400" dirty="0"/>
                <a:t> &lt; 2</a:t>
              </a:r>
              <a:r>
                <a:rPr lang="he-IL" sz="1200" dirty="0"/>
                <a:t>7</a:t>
              </a:r>
              <a:r>
                <a:rPr lang="en-US" sz="1400" dirty="0"/>
                <a:t>%  </a:t>
              </a:r>
            </a:p>
            <a:p>
              <a:pPr marL="285750" indent="-285750" algn="l" rtl="0">
                <a:buFont typeface="Arial" panose="020B0604020202020204" pitchFamily="34" charset="0"/>
                <a:buChar char="•"/>
              </a:pPr>
              <a:r>
                <a:rPr lang="en-US" sz="1400" dirty="0"/>
                <a:t>Resonance decrease by</a:t>
              </a:r>
              <a:r>
                <a:rPr lang="he-IL" sz="1400" dirty="0"/>
                <a:t> </a:t>
              </a:r>
              <a:r>
                <a:rPr lang="en-US" sz="1400" dirty="0"/>
                <a:t> a factor of 11</a:t>
              </a:r>
              <a:endParaRPr lang="he-IL" sz="1400" dirty="0"/>
            </a:p>
          </p:txBody>
        </p:sp>
        <p:sp>
          <p:nvSpPr>
            <p:cNvPr id="3" name="מציין מיקום תוכן 2">
              <a:extLst>
                <a:ext uri="{FF2B5EF4-FFF2-40B4-BE49-F238E27FC236}">
                  <a16:creationId xmlns:a16="http://schemas.microsoft.com/office/drawing/2014/main" id="{CA5CEB91-E094-FBB1-5742-B4115099AD17}"/>
                </a:ext>
              </a:extLst>
            </p:cNvPr>
            <p:cNvSpPr txBox="1">
              <a:spLocks/>
            </p:cNvSpPr>
            <p:nvPr/>
          </p:nvSpPr>
          <p:spPr>
            <a:xfrm>
              <a:off x="8222353" y="3419165"/>
              <a:ext cx="3597016" cy="569828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he-IL" sz="2400" dirty="0"/>
                <a:t>דרישות יציבות - בקרה: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he-IL" sz="2400" dirty="0"/>
            </a:p>
            <a:p>
              <a:pPr>
                <a:buFont typeface="Wingdings" pitchFamily="2" charset="2"/>
                <a:buChar char="Ø"/>
              </a:pPr>
              <a:endParaRPr lang="he-IL" sz="2400" dirty="0"/>
            </a:p>
            <a:p>
              <a:pPr>
                <a:buFont typeface="Wingdings" pitchFamily="2" charset="2"/>
                <a:buChar char="Ø"/>
              </a:pP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424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2118795" y="2820680"/>
            <a:ext cx="703038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שלבי בניית הסימולטור</a:t>
            </a:r>
          </a:p>
        </p:txBody>
      </p:sp>
    </p:spTree>
    <p:extLst>
      <p:ext uri="{BB962C8B-B14F-4D97-AF65-F5344CB8AC3E}">
        <p14:creationId xmlns:p14="http://schemas.microsoft.com/office/powerpoint/2010/main" val="251655962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9080</TotalTime>
  <Words>1911</Words>
  <Application>Microsoft Macintosh PowerPoint</Application>
  <PresentationFormat>מסך רחב</PresentationFormat>
  <Paragraphs>519</Paragraphs>
  <Slides>34</Slides>
  <Notes>9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Wingdings</vt:lpstr>
      <vt:lpstr>ערכת נושא Office</vt:lpstr>
      <vt:lpstr>פיתוח סימולטור לבקרת עמדת תצפית ניידת כנגד הפרעות קרקע 20-2-1-2206</vt:lpstr>
      <vt:lpstr>מצגת של PowerPoint‏</vt:lpstr>
      <vt:lpstr>מטרת הפרויקט</vt:lpstr>
      <vt:lpstr>מצגת של PowerPoint‏</vt:lpstr>
      <vt:lpstr>מצגת של PowerPoint‏</vt:lpstr>
      <vt:lpstr>מבנה המצגת</vt:lpstr>
      <vt:lpstr>מצגת של PowerPoint‏</vt:lpstr>
      <vt:lpstr>דרישות המערכת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גרפי מגירה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פיתוח סימולטור לבקרת עמדת תצפית ניידת כנגד הפרעות קרקע 20-2-1-2206</dc:title>
  <dc:creator>Ohad Forman</dc:creator>
  <cp:lastModifiedBy>Ohad Forman</cp:lastModifiedBy>
  <cp:revision>61</cp:revision>
  <cp:lastPrinted>2022-12-31T15:39:53Z</cp:lastPrinted>
  <dcterms:created xsi:type="dcterms:W3CDTF">2022-08-28T09:21:51Z</dcterms:created>
  <dcterms:modified xsi:type="dcterms:W3CDTF">2023-01-18T01:05:26Z</dcterms:modified>
</cp:coreProperties>
</file>